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Source Sans Pro Bold" charset="1" panose="020B0703030403020204"/>
      <p:regular r:id="rId28"/>
    </p:embeddedFont>
    <p:embeddedFont>
      <p:font typeface="Dynamo Medium" charset="1" panose="020B060402020A080404"/>
      <p:regular r:id="rId29"/>
    </p:embeddedFont>
    <p:embeddedFont>
      <p:font typeface="Roboto Bold" charset="1" panose="02000000000000000000"/>
      <p:regular r:id="rId30"/>
    </p:embeddedFont>
    <p:embeddedFont>
      <p:font typeface="Assistant Bold" charset="1" panose="00000800000000000000"/>
      <p:regular r:id="rId31"/>
    </p:embeddedFont>
    <p:embeddedFont>
      <p:font typeface="League Spartan" charset="1" panose="00000800000000000000"/>
      <p:regular r:id="rId32"/>
    </p:embeddedFont>
    <p:embeddedFont>
      <p:font typeface="Source Sans Pro" charset="1" panose="020B0503030403020204"/>
      <p:regular r:id="rId33"/>
    </p:embeddedFont>
    <p:embeddedFont>
      <p:font typeface="Roboto" charset="1" panose="02000000000000000000"/>
      <p:regular r:id="rId34"/>
    </p:embeddedFont>
    <p:embeddedFont>
      <p:font typeface="Roboto Bold Italics" charset="1" panose="02000000000000000000"/>
      <p:regular r:id="rId35"/>
    </p:embeddedFont>
    <p:embeddedFont>
      <p:font typeface="Canva Sans Bold" charset="1" panose="020B08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3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jpeg" Type="http://schemas.openxmlformats.org/officeDocument/2006/relationships/image"/><Relationship Id="rId5" Target="../media/image35.jpeg" Type="http://schemas.openxmlformats.org/officeDocument/2006/relationships/image"/><Relationship Id="rId6" Target="../media/image3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jpeg" Type="http://schemas.openxmlformats.org/officeDocument/2006/relationships/image"/><Relationship Id="rId5"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jpeg" Type="http://schemas.openxmlformats.org/officeDocument/2006/relationships/image"/><Relationship Id="rId5" Target="../media/image4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jpeg" Type="http://schemas.openxmlformats.org/officeDocument/2006/relationships/image"/><Relationship Id="rId5" Target="../media/image4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4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448197" y="2398023"/>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144216" y="35053"/>
            <a:ext cx="10369856" cy="10369814"/>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39286" r="0" b="-39286"/>
              </a:stretch>
            </a:blipFill>
          </p:spPr>
        </p:sp>
      </p:grpSp>
      <p:grpSp>
        <p:nvGrpSpPr>
          <p:cNvPr name="Group 5" id="5"/>
          <p:cNvGrpSpPr/>
          <p:nvPr/>
        </p:nvGrpSpPr>
        <p:grpSpPr>
          <a:xfrm rot="0">
            <a:off x="7065141" y="8217105"/>
            <a:ext cx="7009358" cy="1398154"/>
            <a:chOff x="0" y="0"/>
            <a:chExt cx="9345810" cy="1864205"/>
          </a:xfrm>
        </p:grpSpPr>
        <p:grpSp>
          <p:nvGrpSpPr>
            <p:cNvPr name="Group 6" id="6"/>
            <p:cNvGrpSpPr/>
            <p:nvPr/>
          </p:nvGrpSpPr>
          <p:grpSpPr>
            <a:xfrm rot="0">
              <a:off x="0" y="0"/>
              <a:ext cx="9345810" cy="1546271"/>
              <a:chOff x="0" y="0"/>
              <a:chExt cx="1250766" cy="206940"/>
            </a:xfrm>
          </p:grpSpPr>
          <p:sp>
            <p:nvSpPr>
              <p:cNvPr name="Freeform 7" id="7"/>
              <p:cNvSpPr/>
              <p:nvPr/>
            </p:nvSpPr>
            <p:spPr>
              <a:xfrm flipH="false" flipV="false" rot="0">
                <a:off x="18844" y="0"/>
                <a:ext cx="1213078" cy="206940"/>
              </a:xfrm>
              <a:custGeom>
                <a:avLst/>
                <a:gdLst/>
                <a:ahLst/>
                <a:cxnLst/>
                <a:rect r="r" b="b" t="t" l="l"/>
                <a:pathLst>
                  <a:path h="206940" w="1213078">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name="TextBox 8" id="8"/>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nvGrpSpPr>
            <p:cNvPr name="Group 9" id="9"/>
            <p:cNvGrpSpPr/>
            <p:nvPr/>
          </p:nvGrpSpPr>
          <p:grpSpPr>
            <a:xfrm rot="0">
              <a:off x="4451974" y="1170495"/>
              <a:ext cx="4192850" cy="693710"/>
              <a:chOff x="0" y="0"/>
              <a:chExt cx="1250766" cy="206940"/>
            </a:xfrm>
          </p:grpSpPr>
          <p:sp>
            <p:nvSpPr>
              <p:cNvPr name="Freeform 10" id="10"/>
              <p:cNvSpPr/>
              <p:nvPr/>
            </p:nvSpPr>
            <p:spPr>
              <a:xfrm flipH="false" flipV="false" rot="0">
                <a:off x="22107" y="0"/>
                <a:ext cx="1206553" cy="206940"/>
              </a:xfrm>
              <a:custGeom>
                <a:avLst/>
                <a:gdLst/>
                <a:ahLst/>
                <a:cxnLst/>
                <a:rect r="r" b="b" t="t" l="l"/>
                <a:pathLst>
                  <a:path h="206940" w="1206553">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name="TextBox 11" id="11"/>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grpSp>
        <p:nvGrpSpPr>
          <p:cNvPr name="Group 12" id="12"/>
          <p:cNvGrpSpPr/>
          <p:nvPr/>
        </p:nvGrpSpPr>
        <p:grpSpPr>
          <a:xfrm rot="0">
            <a:off x="8909240" y="1005824"/>
            <a:ext cx="4593733" cy="45937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4" id="14"/>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15" id="15"/>
          <p:cNvGrpSpPr/>
          <p:nvPr/>
        </p:nvGrpSpPr>
        <p:grpSpPr>
          <a:xfrm rot="0">
            <a:off x="8975915" y="1114425"/>
            <a:ext cx="4305044" cy="4305027"/>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046" t="0" r="-25046" b="0"/>
              </a:stretch>
            </a:blipFill>
          </p:spPr>
        </p:sp>
      </p:grpSp>
      <p:sp>
        <p:nvSpPr>
          <p:cNvPr name="TextBox 17" id="17"/>
          <p:cNvSpPr txBox="true"/>
          <p:nvPr/>
        </p:nvSpPr>
        <p:spPr>
          <a:xfrm rot="0">
            <a:off x="1813170" y="3423444"/>
            <a:ext cx="7399335" cy="1092717"/>
          </a:xfrm>
          <a:prstGeom prst="rect">
            <a:avLst/>
          </a:prstGeom>
        </p:spPr>
        <p:txBody>
          <a:bodyPr anchor="t" rtlCol="false" tIns="0" lIns="0" bIns="0" rIns="0">
            <a:spAutoFit/>
          </a:bodyPr>
          <a:lstStyle/>
          <a:p>
            <a:pPr algn="l">
              <a:lnSpc>
                <a:spcPts val="8923"/>
              </a:lnSpc>
            </a:pPr>
            <a:r>
              <a:rPr lang="en-US" sz="6374" b="true">
                <a:solidFill>
                  <a:srgbClr val="3275C5"/>
                </a:solidFill>
                <a:latin typeface="Source Sans Pro Bold"/>
                <a:ea typeface="Source Sans Pro Bold"/>
                <a:cs typeface="Source Sans Pro Bold"/>
                <a:sym typeface="Source Sans Pro Bold"/>
              </a:rPr>
              <a:t>NURSING FOR ALL:</a:t>
            </a:r>
          </a:p>
        </p:txBody>
      </p:sp>
      <p:sp>
        <p:nvSpPr>
          <p:cNvPr name="TextBox 18" id="18"/>
          <p:cNvSpPr txBox="true"/>
          <p:nvPr/>
        </p:nvSpPr>
        <p:spPr>
          <a:xfrm rot="0">
            <a:off x="1813170" y="4616574"/>
            <a:ext cx="7955286" cy="1786773"/>
          </a:xfrm>
          <a:prstGeom prst="rect">
            <a:avLst/>
          </a:prstGeom>
        </p:spPr>
        <p:txBody>
          <a:bodyPr anchor="t" rtlCol="false" tIns="0" lIns="0" bIns="0" rIns="0">
            <a:spAutoFit/>
          </a:bodyPr>
          <a:lstStyle/>
          <a:p>
            <a:pPr algn="l">
              <a:lnSpc>
                <a:spcPts val="7025"/>
              </a:lnSpc>
            </a:pPr>
            <a:r>
              <a:rPr lang="en-US" sz="5953" spc="23">
                <a:solidFill>
                  <a:srgbClr val="000000"/>
                </a:solidFill>
                <a:latin typeface="Dynamo Medium"/>
                <a:ea typeface="Dynamo Medium"/>
                <a:cs typeface="Dynamo Medium"/>
                <a:sym typeface="Dynamo Medium"/>
              </a:rPr>
              <a:t>ADVOCACY, EQUITY AND EXCELLENCE IN CARE</a:t>
            </a:r>
          </a:p>
        </p:txBody>
      </p:sp>
      <p:sp>
        <p:nvSpPr>
          <p:cNvPr name="TextBox 19" id="19"/>
          <p:cNvSpPr txBox="true"/>
          <p:nvPr/>
        </p:nvSpPr>
        <p:spPr>
          <a:xfrm rot="0">
            <a:off x="8453675" y="7579632"/>
            <a:ext cx="2752431" cy="436245"/>
          </a:xfrm>
          <a:prstGeom prst="rect">
            <a:avLst/>
          </a:prstGeom>
        </p:spPr>
        <p:txBody>
          <a:bodyPr anchor="t" rtlCol="false" tIns="0" lIns="0" bIns="0" rIns="0">
            <a:spAutoFit/>
          </a:bodyPr>
          <a:lstStyle/>
          <a:p>
            <a:pPr algn="l">
              <a:lnSpc>
                <a:spcPts val="3390"/>
              </a:lnSpc>
            </a:pPr>
            <a:r>
              <a:rPr lang="en-US" sz="3000">
                <a:solidFill>
                  <a:srgbClr val="000000"/>
                </a:solidFill>
                <a:latin typeface="Dynamo Medium"/>
                <a:ea typeface="Dynamo Medium"/>
                <a:cs typeface="Dynamo Medium"/>
                <a:sym typeface="Dynamo Medium"/>
              </a:rPr>
              <a:t>Presented by:</a:t>
            </a:r>
          </a:p>
        </p:txBody>
      </p:sp>
      <p:sp>
        <p:nvSpPr>
          <p:cNvPr name="TextBox 20" id="20"/>
          <p:cNvSpPr txBox="true"/>
          <p:nvPr/>
        </p:nvSpPr>
        <p:spPr>
          <a:xfrm rot="0">
            <a:off x="8453675" y="8404225"/>
            <a:ext cx="4622964" cy="720725"/>
          </a:xfrm>
          <a:prstGeom prst="rect">
            <a:avLst/>
          </a:prstGeom>
        </p:spPr>
        <p:txBody>
          <a:bodyPr anchor="t" rtlCol="false" tIns="0" lIns="0" bIns="0" rIns="0">
            <a:spAutoFit/>
          </a:bodyPr>
          <a:lstStyle/>
          <a:p>
            <a:pPr algn="l">
              <a:lnSpc>
                <a:spcPts val="5650"/>
              </a:lnSpc>
            </a:pPr>
            <a:r>
              <a:rPr lang="en-US" sz="5000" b="true">
                <a:solidFill>
                  <a:srgbClr val="FCFEFF"/>
                </a:solidFill>
                <a:latin typeface="Source Sans Pro Bold"/>
                <a:ea typeface="Source Sans Pro Bold"/>
                <a:cs typeface="Source Sans Pro Bold"/>
                <a:sym typeface="Source Sans Pro Bold"/>
              </a:rPr>
              <a:t>Peter Alabi</a:t>
            </a:r>
          </a:p>
        </p:txBody>
      </p:sp>
      <p:sp>
        <p:nvSpPr>
          <p:cNvPr name="TextBox 21" id="21"/>
          <p:cNvSpPr txBox="true"/>
          <p:nvPr/>
        </p:nvSpPr>
        <p:spPr>
          <a:xfrm rot="0">
            <a:off x="4558647" y="326341"/>
            <a:ext cx="4264184" cy="679483"/>
          </a:xfrm>
          <a:prstGeom prst="rect">
            <a:avLst/>
          </a:prstGeom>
        </p:spPr>
        <p:txBody>
          <a:bodyPr anchor="t" rtlCol="false" tIns="0" lIns="0" bIns="0" rIns="0">
            <a:spAutoFit/>
          </a:bodyPr>
          <a:lstStyle/>
          <a:p>
            <a:pPr algn="ctr">
              <a:lnSpc>
                <a:spcPts val="5598"/>
              </a:lnSpc>
            </a:pPr>
            <a:r>
              <a:rPr lang="en-US" sz="3998" b="true">
                <a:solidFill>
                  <a:srgbClr val="000000"/>
                </a:solidFill>
                <a:latin typeface="Roboto Bold"/>
                <a:ea typeface="Roboto Bold"/>
                <a:cs typeface="Roboto Bold"/>
                <a:sym typeface="Roboto Bold"/>
              </a:rPr>
              <a:t>NURSES' WEEK'24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264446" y="1897973"/>
            <a:ext cx="10511830" cy="6491055"/>
          </a:xfrm>
          <a:custGeom>
            <a:avLst/>
            <a:gdLst/>
            <a:ahLst/>
            <a:cxnLst/>
            <a:rect r="r" b="b" t="t" l="l"/>
            <a:pathLst>
              <a:path h="6491055" w="10511830">
                <a:moveTo>
                  <a:pt x="0" y="0"/>
                </a:moveTo>
                <a:lnTo>
                  <a:pt x="10511829" y="0"/>
                </a:lnTo>
                <a:lnTo>
                  <a:pt x="10511829" y="6491054"/>
                </a:lnTo>
                <a:lnTo>
                  <a:pt x="0" y="6491054"/>
                </a:lnTo>
                <a:lnTo>
                  <a:pt x="0" y="0"/>
                </a:lnTo>
                <a:close/>
              </a:path>
            </a:pathLst>
          </a:custGeom>
          <a:blipFill>
            <a:blip r:embed="rId2"/>
            <a:stretch>
              <a:fillRect l="0" t="0" r="0" b="0"/>
            </a:stretch>
          </a:blipFill>
        </p:spPr>
      </p:sp>
      <p:grpSp>
        <p:nvGrpSpPr>
          <p:cNvPr name="Group 3" id="3"/>
          <p:cNvGrpSpPr/>
          <p:nvPr/>
        </p:nvGrpSpPr>
        <p:grpSpPr>
          <a:xfrm rot="0">
            <a:off x="12346440" y="4328860"/>
            <a:ext cx="6445978" cy="644597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3"/>
              <a:stretch>
                <a:fillRect l="-25046" t="0" r="-25046" b="0"/>
              </a:stretch>
            </a:blipFill>
          </p:spPr>
        </p:sp>
      </p:grpSp>
      <p:sp>
        <p:nvSpPr>
          <p:cNvPr name="TextBox 5" id="5"/>
          <p:cNvSpPr txBox="true"/>
          <p:nvPr/>
        </p:nvSpPr>
        <p:spPr>
          <a:xfrm rot="0">
            <a:off x="483979" y="258763"/>
            <a:ext cx="18093120"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Dynamo Medium"/>
                <a:ea typeface="Dynamo Medium"/>
                <a:cs typeface="Dynamo Medium"/>
                <a:sym typeface="Dynamo Medium"/>
              </a:rPr>
              <a:t>EXCELLENCE IN CARE</a:t>
            </a:r>
          </a:p>
        </p:txBody>
      </p:sp>
      <p:sp>
        <p:nvSpPr>
          <p:cNvPr name="TextBox 6" id="6"/>
          <p:cNvSpPr txBox="true"/>
          <p:nvPr/>
        </p:nvSpPr>
        <p:spPr>
          <a:xfrm rot="0">
            <a:off x="2628679" y="4415566"/>
            <a:ext cx="9717761" cy="5732145"/>
          </a:xfrm>
          <a:prstGeom prst="rect">
            <a:avLst/>
          </a:prstGeom>
        </p:spPr>
        <p:txBody>
          <a:bodyPr anchor="t" rtlCol="false" tIns="0" lIns="0" bIns="0" rIns="0">
            <a:spAutoFit/>
          </a:bodyPr>
          <a:lstStyle/>
          <a:p>
            <a:pPr algn="l">
              <a:lnSpc>
                <a:spcPts val="5069"/>
              </a:lnSpc>
            </a:pPr>
            <a:r>
              <a:rPr lang="en-US" sz="3899" spc="15">
                <a:solidFill>
                  <a:srgbClr val="000000"/>
                </a:solidFill>
                <a:latin typeface="Roboto"/>
                <a:ea typeface="Roboto"/>
                <a:cs typeface="Roboto"/>
                <a:sym typeface="Roboto"/>
              </a:rPr>
              <a:t>- </a:t>
            </a:r>
            <a:r>
              <a:rPr lang="en-US" sz="3899" spc="15">
                <a:solidFill>
                  <a:srgbClr val="000000"/>
                </a:solidFill>
                <a:latin typeface="Roboto"/>
                <a:ea typeface="Roboto"/>
                <a:cs typeface="Roboto"/>
                <a:sym typeface="Roboto"/>
              </a:rPr>
              <a:t>Ongoing professional development, including certifications and advanced education.  </a:t>
            </a:r>
          </a:p>
          <a:p>
            <a:pPr algn="l">
              <a:lnSpc>
                <a:spcPts val="5069"/>
              </a:lnSpc>
            </a:pPr>
            <a:r>
              <a:rPr lang="en-US" sz="3899" spc="15">
                <a:solidFill>
                  <a:srgbClr val="000000"/>
                </a:solidFill>
                <a:latin typeface="Roboto"/>
                <a:ea typeface="Roboto"/>
                <a:cs typeface="Roboto"/>
                <a:sym typeface="Roboto"/>
              </a:rPr>
              <a:t>- Evidence-based practice, ensuring that patient care is grounded in the latest research and best practices.  </a:t>
            </a:r>
          </a:p>
          <a:p>
            <a:pPr algn="l">
              <a:lnSpc>
                <a:spcPts val="5069"/>
              </a:lnSpc>
            </a:pPr>
            <a:r>
              <a:rPr lang="en-US" sz="3899" spc="15">
                <a:solidFill>
                  <a:srgbClr val="000000"/>
                </a:solidFill>
                <a:latin typeface="Roboto"/>
                <a:ea typeface="Roboto"/>
                <a:cs typeface="Roboto"/>
                <a:sym typeface="Roboto"/>
              </a:rPr>
              <a:t>- Collaborative teamwork, working alongside other healthcare professionals to ensure holistic care.  </a:t>
            </a:r>
          </a:p>
        </p:txBody>
      </p:sp>
      <p:sp>
        <p:nvSpPr>
          <p:cNvPr name="TextBox 7" id="7"/>
          <p:cNvSpPr txBox="true"/>
          <p:nvPr/>
        </p:nvSpPr>
        <p:spPr>
          <a:xfrm rot="0">
            <a:off x="2628679" y="1781875"/>
            <a:ext cx="13803721" cy="2719416"/>
          </a:xfrm>
          <a:prstGeom prst="rect">
            <a:avLst/>
          </a:prstGeom>
        </p:spPr>
        <p:txBody>
          <a:bodyPr anchor="t" rtlCol="false" tIns="0" lIns="0" bIns="0" rIns="0">
            <a:spAutoFit/>
          </a:bodyPr>
          <a:lstStyle/>
          <a:p>
            <a:pPr algn="l">
              <a:lnSpc>
                <a:spcPts val="5415"/>
              </a:lnSpc>
            </a:pPr>
            <a:r>
              <a:rPr lang="en-US" sz="3868" spc="15" b="true">
                <a:solidFill>
                  <a:srgbClr val="000000"/>
                </a:solidFill>
                <a:latin typeface="Roboto Bold"/>
                <a:ea typeface="Roboto Bold"/>
                <a:cs typeface="Roboto Bold"/>
                <a:sym typeface="Roboto Bold"/>
              </a:rPr>
              <a:t>EXCELLENCE IN NURSING is about providing care that reflects the highest standards of clinical knowledge, compassion, and technical skill. Nurses achieve excellence through: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713108" y="1712211"/>
            <a:ext cx="4513339" cy="2182815"/>
          </a:xfrm>
          <a:custGeom>
            <a:avLst/>
            <a:gdLst/>
            <a:ahLst/>
            <a:cxnLst/>
            <a:rect r="r" b="b" t="t" l="l"/>
            <a:pathLst>
              <a:path h="2182815" w="4513339">
                <a:moveTo>
                  <a:pt x="4513339" y="2182815"/>
                </a:moveTo>
                <a:lnTo>
                  <a:pt x="0" y="2182815"/>
                </a:lnTo>
                <a:lnTo>
                  <a:pt x="0" y="0"/>
                </a:lnTo>
                <a:lnTo>
                  <a:pt x="4513339" y="0"/>
                </a:lnTo>
                <a:lnTo>
                  <a:pt x="4513339" y="218281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90418" y="2239329"/>
            <a:ext cx="1192244" cy="1194416"/>
          </a:xfrm>
          <a:custGeom>
            <a:avLst/>
            <a:gdLst/>
            <a:ahLst/>
            <a:cxnLst/>
            <a:rect r="r" b="b" t="t" l="l"/>
            <a:pathLst>
              <a:path h="1194416" w="1192244">
                <a:moveTo>
                  <a:pt x="0" y="0"/>
                </a:moveTo>
                <a:lnTo>
                  <a:pt x="1192244" y="0"/>
                </a:lnTo>
                <a:lnTo>
                  <a:pt x="1192244" y="1194416"/>
                </a:lnTo>
                <a:lnTo>
                  <a:pt x="0" y="11944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990465" y="4256094"/>
            <a:ext cx="3758315" cy="6030906"/>
          </a:xfrm>
          <a:prstGeom prst="rect">
            <a:avLst/>
          </a:prstGeom>
        </p:spPr>
        <p:txBody>
          <a:bodyPr anchor="t" rtlCol="false" tIns="0" lIns="0" bIns="0" rIns="0">
            <a:spAutoFit/>
          </a:bodyPr>
          <a:lstStyle/>
          <a:p>
            <a:pPr algn="l">
              <a:lnSpc>
                <a:spcPts val="4392"/>
              </a:lnSpc>
            </a:pPr>
            <a:r>
              <a:rPr lang="en-US" sz="3571" spc="14" b="true">
                <a:solidFill>
                  <a:srgbClr val="000000"/>
                </a:solidFill>
                <a:latin typeface="Roboto Bold"/>
                <a:ea typeface="Roboto Bold"/>
                <a:cs typeface="Roboto Bold"/>
                <a:sym typeface="Roboto Bold"/>
              </a:rPr>
              <a:t>Using research and best practices to guide decisions &amp; Delivering high-quality care informed by the latest research and best practices.  </a:t>
            </a:r>
          </a:p>
          <a:p>
            <a:pPr algn="l">
              <a:lnSpc>
                <a:spcPts val="4392"/>
              </a:lnSpc>
            </a:pPr>
          </a:p>
        </p:txBody>
      </p:sp>
      <p:sp>
        <p:nvSpPr>
          <p:cNvPr name="Freeform 6" id="6"/>
          <p:cNvSpPr/>
          <p:nvPr/>
        </p:nvSpPr>
        <p:spPr>
          <a:xfrm flipH="true" flipV="true" rot="0">
            <a:off x="6385324" y="1674369"/>
            <a:ext cx="4513339" cy="2182815"/>
          </a:xfrm>
          <a:custGeom>
            <a:avLst/>
            <a:gdLst/>
            <a:ahLst/>
            <a:cxnLst/>
            <a:rect r="r" b="b" t="t" l="l"/>
            <a:pathLst>
              <a:path h="2182815" w="4513339">
                <a:moveTo>
                  <a:pt x="4513339" y="2182815"/>
                </a:moveTo>
                <a:lnTo>
                  <a:pt x="0" y="2182815"/>
                </a:lnTo>
                <a:lnTo>
                  <a:pt x="0" y="0"/>
                </a:lnTo>
                <a:lnTo>
                  <a:pt x="4513339" y="0"/>
                </a:lnTo>
                <a:lnTo>
                  <a:pt x="4513339" y="218281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430104" y="4202090"/>
            <a:ext cx="3758315" cy="2190459"/>
          </a:xfrm>
          <a:prstGeom prst="rect">
            <a:avLst/>
          </a:prstGeom>
        </p:spPr>
        <p:txBody>
          <a:bodyPr anchor="t" rtlCol="false" tIns="0" lIns="0" bIns="0" rIns="0">
            <a:spAutoFit/>
          </a:bodyPr>
          <a:lstStyle/>
          <a:p>
            <a:pPr algn="l">
              <a:lnSpc>
                <a:spcPts val="4392"/>
              </a:lnSpc>
            </a:pPr>
            <a:r>
              <a:rPr lang="en-US" sz="3571" spc="14" b="true">
                <a:solidFill>
                  <a:srgbClr val="000000"/>
                </a:solidFill>
                <a:latin typeface="Roboto Bold"/>
                <a:ea typeface="Roboto Bold"/>
                <a:cs typeface="Roboto Bold"/>
                <a:sym typeface="Roboto Bold"/>
              </a:rPr>
              <a:t>Maintaining high skill levels through education and training</a:t>
            </a:r>
          </a:p>
        </p:txBody>
      </p:sp>
      <p:sp>
        <p:nvSpPr>
          <p:cNvPr name="Freeform 8" id="8"/>
          <p:cNvSpPr/>
          <p:nvPr/>
        </p:nvSpPr>
        <p:spPr>
          <a:xfrm flipH="false" flipV="false" rot="0">
            <a:off x="7071308" y="2093838"/>
            <a:ext cx="862524" cy="1343876"/>
          </a:xfrm>
          <a:custGeom>
            <a:avLst/>
            <a:gdLst/>
            <a:ahLst/>
            <a:cxnLst/>
            <a:rect r="r" b="b" t="t" l="l"/>
            <a:pathLst>
              <a:path h="1343876" w="862524">
                <a:moveTo>
                  <a:pt x="0" y="0"/>
                </a:moveTo>
                <a:lnTo>
                  <a:pt x="862524" y="0"/>
                </a:lnTo>
                <a:lnTo>
                  <a:pt x="862524" y="1343877"/>
                </a:lnTo>
                <a:lnTo>
                  <a:pt x="0" y="13438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3580689" y="2819981"/>
            <a:ext cx="2391013" cy="1088201"/>
          </a:xfrm>
          <a:prstGeom prst="rect">
            <a:avLst/>
          </a:prstGeom>
        </p:spPr>
        <p:txBody>
          <a:bodyPr anchor="t" rtlCol="false" tIns="0" lIns="0" bIns="0" rIns="0">
            <a:spAutoFit/>
          </a:bodyPr>
          <a:lstStyle/>
          <a:p>
            <a:pPr algn="ctr">
              <a:lnSpc>
                <a:spcPts val="2741"/>
              </a:lnSpc>
            </a:pPr>
            <a:r>
              <a:rPr lang="en-US" b="true" sz="3916" spc="-70">
                <a:solidFill>
                  <a:srgbClr val="FCFEFF"/>
                </a:solidFill>
                <a:latin typeface="Roboto Bold"/>
                <a:ea typeface="Roboto Bold"/>
                <a:cs typeface="Roboto Bold"/>
                <a:sym typeface="Roboto Bold"/>
              </a:rPr>
              <a:t>Evidence-Based Practice</a:t>
            </a:r>
          </a:p>
        </p:txBody>
      </p:sp>
      <p:sp>
        <p:nvSpPr>
          <p:cNvPr name="TextBox 10" id="10"/>
          <p:cNvSpPr txBox="true"/>
          <p:nvPr/>
        </p:nvSpPr>
        <p:spPr>
          <a:xfrm rot="0">
            <a:off x="7403802" y="2752800"/>
            <a:ext cx="3784617" cy="896874"/>
          </a:xfrm>
          <a:prstGeom prst="rect">
            <a:avLst/>
          </a:prstGeom>
        </p:spPr>
        <p:txBody>
          <a:bodyPr anchor="t" rtlCol="false" tIns="0" lIns="0" bIns="0" rIns="0">
            <a:spAutoFit/>
          </a:bodyPr>
          <a:lstStyle/>
          <a:p>
            <a:pPr algn="ctr">
              <a:lnSpc>
                <a:spcPts val="3393"/>
              </a:lnSpc>
            </a:pPr>
            <a:r>
              <a:rPr lang="en-US" b="true" sz="3900" spc="-257">
                <a:solidFill>
                  <a:srgbClr val="FCFEFF"/>
                </a:solidFill>
                <a:latin typeface="Roboto Bold"/>
                <a:ea typeface="Roboto Bold"/>
                <a:cs typeface="Roboto Bold"/>
                <a:sym typeface="Roboto Bold"/>
              </a:rPr>
              <a:t>Professional Competence</a:t>
            </a:r>
          </a:p>
        </p:txBody>
      </p:sp>
      <p:sp>
        <p:nvSpPr>
          <p:cNvPr name="Freeform 11" id="11"/>
          <p:cNvSpPr/>
          <p:nvPr/>
        </p:nvSpPr>
        <p:spPr>
          <a:xfrm flipH="true" flipV="true" rot="0">
            <a:off x="11007480" y="1888593"/>
            <a:ext cx="4513339" cy="2182815"/>
          </a:xfrm>
          <a:custGeom>
            <a:avLst/>
            <a:gdLst/>
            <a:ahLst/>
            <a:cxnLst/>
            <a:rect r="r" b="b" t="t" l="l"/>
            <a:pathLst>
              <a:path h="2182815" w="4513339">
                <a:moveTo>
                  <a:pt x="4513339" y="2182815"/>
                </a:moveTo>
                <a:lnTo>
                  <a:pt x="0" y="2182815"/>
                </a:lnTo>
                <a:lnTo>
                  <a:pt x="0" y="0"/>
                </a:lnTo>
                <a:lnTo>
                  <a:pt x="4513339" y="0"/>
                </a:lnTo>
                <a:lnTo>
                  <a:pt x="4513339" y="218281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2040041" y="4442987"/>
            <a:ext cx="3758315" cy="5802658"/>
          </a:xfrm>
          <a:prstGeom prst="rect">
            <a:avLst/>
          </a:prstGeom>
        </p:spPr>
        <p:txBody>
          <a:bodyPr anchor="t" rtlCol="false" tIns="0" lIns="0" bIns="0" rIns="0">
            <a:spAutoFit/>
          </a:bodyPr>
          <a:lstStyle/>
          <a:p>
            <a:pPr algn="l">
              <a:lnSpc>
                <a:spcPts val="4213"/>
              </a:lnSpc>
            </a:pPr>
            <a:r>
              <a:rPr lang="en-US" sz="3571" spc="14" b="true">
                <a:solidFill>
                  <a:srgbClr val="000000"/>
                </a:solidFill>
                <a:latin typeface="Roboto Bold"/>
                <a:ea typeface="Roboto Bold"/>
                <a:cs typeface="Roboto Bold"/>
                <a:sym typeface="Roboto Bold"/>
              </a:rPr>
              <a:t>Providing care that addresses all aspects of a person’s well-being—physical, emotional, and social needs ro ensure comprehensive health outcomes</a:t>
            </a:r>
          </a:p>
          <a:p>
            <a:pPr algn="l">
              <a:lnSpc>
                <a:spcPts val="4213"/>
              </a:lnSpc>
            </a:pPr>
          </a:p>
        </p:txBody>
      </p:sp>
      <p:sp>
        <p:nvSpPr>
          <p:cNvPr name="Freeform 13" id="13"/>
          <p:cNvSpPr/>
          <p:nvPr/>
        </p:nvSpPr>
        <p:spPr>
          <a:xfrm flipH="false" flipV="false" rot="0">
            <a:off x="11570277" y="2383141"/>
            <a:ext cx="939529" cy="1054574"/>
          </a:xfrm>
          <a:custGeom>
            <a:avLst/>
            <a:gdLst/>
            <a:ahLst/>
            <a:cxnLst/>
            <a:rect r="r" b="b" t="t" l="l"/>
            <a:pathLst>
              <a:path h="1054574" w="939529">
                <a:moveTo>
                  <a:pt x="0" y="0"/>
                </a:moveTo>
                <a:lnTo>
                  <a:pt x="939529" y="0"/>
                </a:lnTo>
                <a:lnTo>
                  <a:pt x="939529" y="1054574"/>
                </a:lnTo>
                <a:lnTo>
                  <a:pt x="0" y="1054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2858230" y="2743781"/>
            <a:ext cx="2121938" cy="1313691"/>
          </a:xfrm>
          <a:prstGeom prst="rect">
            <a:avLst/>
          </a:prstGeom>
        </p:spPr>
        <p:txBody>
          <a:bodyPr anchor="t" rtlCol="false" tIns="0" lIns="0" bIns="0" rIns="0">
            <a:spAutoFit/>
          </a:bodyPr>
          <a:lstStyle/>
          <a:p>
            <a:pPr algn="ctr">
              <a:lnSpc>
                <a:spcPts val="3386"/>
              </a:lnSpc>
            </a:pPr>
            <a:r>
              <a:rPr lang="en-US" b="true" sz="3455" spc="-62">
                <a:solidFill>
                  <a:srgbClr val="FCFEFF"/>
                </a:solidFill>
                <a:latin typeface="Roboto Bold"/>
                <a:ea typeface="Roboto Bold"/>
                <a:cs typeface="Roboto Bold"/>
                <a:sym typeface="Roboto Bold"/>
              </a:rPr>
              <a:t>Holistic Care Approach</a:t>
            </a:r>
          </a:p>
        </p:txBody>
      </p:sp>
      <p:sp>
        <p:nvSpPr>
          <p:cNvPr name="TextBox 15" id="15"/>
          <p:cNvSpPr txBox="true"/>
          <p:nvPr/>
        </p:nvSpPr>
        <p:spPr>
          <a:xfrm rot="0">
            <a:off x="-441885" y="106363"/>
            <a:ext cx="19171770"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Dynamo Medium"/>
                <a:ea typeface="Dynamo Medium"/>
                <a:cs typeface="Dynamo Medium"/>
                <a:sym typeface="Dynamo Medium"/>
              </a:rPr>
              <a:t>KEY ELEMENTS OF EXCELLENCE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370529" y="1884709"/>
            <a:ext cx="4874414" cy="2357444"/>
          </a:xfrm>
          <a:custGeom>
            <a:avLst/>
            <a:gdLst/>
            <a:ahLst/>
            <a:cxnLst/>
            <a:rect r="r" b="b" t="t" l="l"/>
            <a:pathLst>
              <a:path h="2357444" w="4874414">
                <a:moveTo>
                  <a:pt x="4874414" y="2357444"/>
                </a:moveTo>
                <a:lnTo>
                  <a:pt x="0" y="2357444"/>
                </a:lnTo>
                <a:lnTo>
                  <a:pt x="0" y="0"/>
                </a:lnTo>
                <a:lnTo>
                  <a:pt x="4874414" y="0"/>
                </a:lnTo>
                <a:lnTo>
                  <a:pt x="4874414" y="235744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886024" y="2453997"/>
            <a:ext cx="1287626" cy="1289971"/>
          </a:xfrm>
          <a:custGeom>
            <a:avLst/>
            <a:gdLst/>
            <a:ahLst/>
            <a:cxnLst/>
            <a:rect r="r" b="b" t="t" l="l"/>
            <a:pathLst>
              <a:path h="1289971" w="1287626">
                <a:moveTo>
                  <a:pt x="0" y="0"/>
                </a:moveTo>
                <a:lnTo>
                  <a:pt x="1287626" y="0"/>
                </a:lnTo>
                <a:lnTo>
                  <a:pt x="1287626" y="1289971"/>
                </a:lnTo>
                <a:lnTo>
                  <a:pt x="0" y="1289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750077" y="4623344"/>
            <a:ext cx="4058987" cy="5337098"/>
          </a:xfrm>
          <a:prstGeom prst="rect">
            <a:avLst/>
          </a:prstGeom>
        </p:spPr>
        <p:txBody>
          <a:bodyPr anchor="t" rtlCol="false" tIns="0" lIns="0" bIns="0" rIns="0">
            <a:spAutoFit/>
          </a:bodyPr>
          <a:lstStyle/>
          <a:p>
            <a:pPr algn="l">
              <a:lnSpc>
                <a:spcPts val="4743"/>
              </a:lnSpc>
            </a:pPr>
            <a:r>
              <a:rPr lang="en-US" sz="3856" spc="15" b="true">
                <a:solidFill>
                  <a:srgbClr val="000000"/>
                </a:solidFill>
                <a:latin typeface="Roboto Bold"/>
                <a:ea typeface="Roboto Bold"/>
                <a:cs typeface="Roboto Bold"/>
                <a:sym typeface="Roboto Bold"/>
              </a:rPr>
              <a:t>Driving improvements in healthcare systems and fostering environments that inspire top-tier nursing care.</a:t>
            </a:r>
          </a:p>
          <a:p>
            <a:pPr algn="l">
              <a:lnSpc>
                <a:spcPts val="4743"/>
              </a:lnSpc>
            </a:pPr>
          </a:p>
        </p:txBody>
      </p:sp>
      <p:sp>
        <p:nvSpPr>
          <p:cNvPr name="Freeform 6" id="6"/>
          <p:cNvSpPr/>
          <p:nvPr/>
        </p:nvSpPr>
        <p:spPr>
          <a:xfrm flipH="true" flipV="true" rot="0">
            <a:off x="6416530" y="1843839"/>
            <a:ext cx="4874414" cy="2357444"/>
          </a:xfrm>
          <a:custGeom>
            <a:avLst/>
            <a:gdLst/>
            <a:ahLst/>
            <a:cxnLst/>
            <a:rect r="r" b="b" t="t" l="l"/>
            <a:pathLst>
              <a:path h="2357444" w="4874414">
                <a:moveTo>
                  <a:pt x="4874414" y="2357444"/>
                </a:moveTo>
                <a:lnTo>
                  <a:pt x="0" y="2357444"/>
                </a:lnTo>
                <a:lnTo>
                  <a:pt x="0" y="0"/>
                </a:lnTo>
                <a:lnTo>
                  <a:pt x="4874414" y="0"/>
                </a:lnTo>
                <a:lnTo>
                  <a:pt x="4874414" y="235744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544894" y="4565019"/>
            <a:ext cx="4058987" cy="2966990"/>
          </a:xfrm>
          <a:prstGeom prst="rect">
            <a:avLst/>
          </a:prstGeom>
        </p:spPr>
        <p:txBody>
          <a:bodyPr anchor="t" rtlCol="false" tIns="0" lIns="0" bIns="0" rIns="0">
            <a:spAutoFit/>
          </a:bodyPr>
          <a:lstStyle/>
          <a:p>
            <a:pPr algn="l">
              <a:lnSpc>
                <a:spcPts val="4743"/>
              </a:lnSpc>
            </a:pPr>
            <a:r>
              <a:rPr lang="en-US" sz="3856" spc="15" b="true">
                <a:solidFill>
                  <a:srgbClr val="000000"/>
                </a:solidFill>
                <a:latin typeface="Roboto Bold"/>
                <a:ea typeface="Roboto Bold"/>
                <a:cs typeface="Roboto Bold"/>
                <a:sym typeface="Roboto Bold"/>
              </a:rPr>
              <a:t>To ensure the best possible outcomes for patients and the community.</a:t>
            </a:r>
          </a:p>
        </p:txBody>
      </p:sp>
      <p:sp>
        <p:nvSpPr>
          <p:cNvPr name="Freeform 8" id="8"/>
          <p:cNvSpPr/>
          <p:nvPr/>
        </p:nvSpPr>
        <p:spPr>
          <a:xfrm flipH="false" flipV="false" rot="0">
            <a:off x="7157394" y="2296867"/>
            <a:ext cx="931528" cy="1451389"/>
          </a:xfrm>
          <a:custGeom>
            <a:avLst/>
            <a:gdLst/>
            <a:ahLst/>
            <a:cxnLst/>
            <a:rect r="r" b="b" t="t" l="l"/>
            <a:pathLst>
              <a:path h="1451389" w="931528">
                <a:moveTo>
                  <a:pt x="0" y="0"/>
                </a:moveTo>
                <a:lnTo>
                  <a:pt x="931528" y="0"/>
                </a:lnTo>
                <a:lnTo>
                  <a:pt x="931528" y="1451388"/>
                </a:lnTo>
                <a:lnTo>
                  <a:pt x="0" y="14513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510787" y="3155245"/>
            <a:ext cx="4214501" cy="896537"/>
          </a:xfrm>
          <a:prstGeom prst="rect">
            <a:avLst/>
          </a:prstGeom>
        </p:spPr>
        <p:txBody>
          <a:bodyPr anchor="t" rtlCol="false" tIns="0" lIns="0" bIns="0" rIns="0">
            <a:spAutoFit/>
          </a:bodyPr>
          <a:lstStyle/>
          <a:p>
            <a:pPr algn="ctr">
              <a:lnSpc>
                <a:spcPts val="3341"/>
              </a:lnSpc>
            </a:pPr>
            <a:r>
              <a:rPr lang="en-US" b="true" sz="4230" spc="-76">
                <a:solidFill>
                  <a:srgbClr val="FCFEFF"/>
                </a:solidFill>
                <a:latin typeface="Roboto Bold"/>
                <a:ea typeface="Roboto Bold"/>
                <a:cs typeface="Roboto Bold"/>
                <a:sym typeface="Roboto Bold"/>
              </a:rPr>
              <a:t>Leadership</a:t>
            </a:r>
          </a:p>
          <a:p>
            <a:pPr algn="ctr">
              <a:lnSpc>
                <a:spcPts val="3341"/>
              </a:lnSpc>
            </a:pPr>
            <a:r>
              <a:rPr lang="en-US" b="true" sz="4230" spc="-76">
                <a:solidFill>
                  <a:srgbClr val="FCFEFF"/>
                </a:solidFill>
                <a:latin typeface="Roboto Bold"/>
                <a:ea typeface="Roboto Bold"/>
                <a:cs typeface="Roboto Bold"/>
                <a:sym typeface="Roboto Bold"/>
              </a:rPr>
              <a:t> &amp; Innovation</a:t>
            </a:r>
          </a:p>
        </p:txBody>
      </p:sp>
      <p:sp>
        <p:nvSpPr>
          <p:cNvPr name="TextBox 10" id="10"/>
          <p:cNvSpPr txBox="true"/>
          <p:nvPr/>
        </p:nvSpPr>
        <p:spPr>
          <a:xfrm rot="0">
            <a:off x="8460685" y="3099886"/>
            <a:ext cx="2198999" cy="644082"/>
          </a:xfrm>
          <a:prstGeom prst="rect">
            <a:avLst/>
          </a:prstGeom>
        </p:spPr>
        <p:txBody>
          <a:bodyPr anchor="t" rtlCol="false" tIns="0" lIns="0" bIns="0" rIns="0">
            <a:spAutoFit/>
          </a:bodyPr>
          <a:lstStyle/>
          <a:p>
            <a:pPr algn="ctr">
              <a:lnSpc>
                <a:spcPts val="5118"/>
              </a:lnSpc>
            </a:pPr>
            <a:r>
              <a:rPr lang="en-US" b="true" sz="4230" spc="-76">
                <a:solidFill>
                  <a:srgbClr val="FCFEFF"/>
                </a:solidFill>
                <a:latin typeface="Roboto Bold"/>
                <a:ea typeface="Roboto Bold"/>
                <a:cs typeface="Roboto Bold"/>
                <a:sym typeface="Roboto Bold"/>
              </a:rPr>
              <a:t>Purpose</a:t>
            </a:r>
          </a:p>
        </p:txBody>
      </p:sp>
      <p:sp>
        <p:nvSpPr>
          <p:cNvPr name="TextBox 11" id="11"/>
          <p:cNvSpPr txBox="true"/>
          <p:nvPr/>
        </p:nvSpPr>
        <p:spPr>
          <a:xfrm rot="0">
            <a:off x="-2260176" y="18215"/>
            <a:ext cx="22808353"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Dynamo Medium"/>
                <a:ea typeface="Dynamo Medium"/>
                <a:cs typeface="Dynamo Medium"/>
                <a:sym typeface="Dynamo Medium"/>
              </a:rPr>
              <a:t>KEY ELEMENTS OF EXCELLENCE </a:t>
            </a:r>
          </a:p>
        </p:txBody>
      </p:sp>
      <p:sp>
        <p:nvSpPr>
          <p:cNvPr name="Freeform 12" id="12"/>
          <p:cNvSpPr/>
          <p:nvPr/>
        </p:nvSpPr>
        <p:spPr>
          <a:xfrm flipH="true" flipV="true" rot="0">
            <a:off x="11603881" y="1920039"/>
            <a:ext cx="4937887" cy="2388142"/>
          </a:xfrm>
          <a:custGeom>
            <a:avLst/>
            <a:gdLst/>
            <a:ahLst/>
            <a:cxnLst/>
            <a:rect r="r" b="b" t="t" l="l"/>
            <a:pathLst>
              <a:path h="2388142" w="4937887">
                <a:moveTo>
                  <a:pt x="4937887" y="2388142"/>
                </a:moveTo>
                <a:lnTo>
                  <a:pt x="0" y="2388142"/>
                </a:lnTo>
                <a:lnTo>
                  <a:pt x="0" y="0"/>
                </a:lnTo>
                <a:lnTo>
                  <a:pt x="4937887" y="0"/>
                </a:lnTo>
                <a:lnTo>
                  <a:pt x="4937887" y="238814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2733570" y="4714713"/>
            <a:ext cx="4111842" cy="4619787"/>
          </a:xfrm>
          <a:prstGeom prst="rect">
            <a:avLst/>
          </a:prstGeom>
        </p:spPr>
        <p:txBody>
          <a:bodyPr anchor="t" rtlCol="false" tIns="0" lIns="0" bIns="0" rIns="0">
            <a:spAutoFit/>
          </a:bodyPr>
          <a:lstStyle/>
          <a:p>
            <a:pPr algn="l">
              <a:lnSpc>
                <a:spcPts val="4610"/>
              </a:lnSpc>
            </a:pPr>
            <a:r>
              <a:rPr lang="en-US" sz="3907" spc="15" b="true">
                <a:solidFill>
                  <a:srgbClr val="000000"/>
                </a:solidFill>
                <a:latin typeface="Roboto Bold"/>
                <a:ea typeface="Roboto Bold"/>
                <a:cs typeface="Roboto Bold"/>
                <a:sym typeface="Roboto Bold"/>
              </a:rPr>
              <a:t>Encouraging lifelong learning to adapt to evolving medical advancements and patient needs.  </a:t>
            </a:r>
          </a:p>
          <a:p>
            <a:pPr algn="l">
              <a:lnSpc>
                <a:spcPts val="4610"/>
              </a:lnSpc>
            </a:pPr>
          </a:p>
        </p:txBody>
      </p:sp>
      <p:sp>
        <p:nvSpPr>
          <p:cNvPr name="Freeform 14" id="14"/>
          <p:cNvSpPr/>
          <p:nvPr/>
        </p:nvSpPr>
        <p:spPr>
          <a:xfrm flipH="false" flipV="false" rot="0">
            <a:off x="12219617" y="2461107"/>
            <a:ext cx="1027906" cy="1153772"/>
          </a:xfrm>
          <a:custGeom>
            <a:avLst/>
            <a:gdLst/>
            <a:ahLst/>
            <a:cxnLst/>
            <a:rect r="r" b="b" t="t" l="l"/>
            <a:pathLst>
              <a:path h="1153772" w="1027906">
                <a:moveTo>
                  <a:pt x="0" y="0"/>
                </a:moveTo>
                <a:lnTo>
                  <a:pt x="1027906" y="0"/>
                </a:lnTo>
                <a:lnTo>
                  <a:pt x="1027906" y="1153773"/>
                </a:lnTo>
                <a:lnTo>
                  <a:pt x="0" y="11537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2866828" y="3111056"/>
            <a:ext cx="4161108" cy="1131225"/>
          </a:xfrm>
          <a:prstGeom prst="rect">
            <a:avLst/>
          </a:prstGeom>
        </p:spPr>
        <p:txBody>
          <a:bodyPr anchor="t" rtlCol="false" tIns="0" lIns="0" bIns="0" rIns="0">
            <a:spAutoFit/>
          </a:bodyPr>
          <a:lstStyle/>
          <a:p>
            <a:pPr algn="ctr">
              <a:lnSpc>
                <a:spcPts val="4408"/>
              </a:lnSpc>
            </a:pPr>
            <a:r>
              <a:rPr lang="en-US" b="true" sz="4159" spc="-195">
                <a:solidFill>
                  <a:srgbClr val="FCFEFF"/>
                </a:solidFill>
                <a:latin typeface="Roboto Bold"/>
                <a:ea typeface="Roboto Bold"/>
                <a:cs typeface="Roboto Bold"/>
                <a:sym typeface="Roboto Bold"/>
              </a:rPr>
              <a:t>Continuous Education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3045434"/>
            <a:ext cx="18288000" cy="4655127"/>
          </a:xfrm>
          <a:custGeom>
            <a:avLst/>
            <a:gdLst/>
            <a:ahLst/>
            <a:cxnLst/>
            <a:rect r="r" b="b" t="t" l="l"/>
            <a:pathLst>
              <a:path h="4655127" w="18288000">
                <a:moveTo>
                  <a:pt x="0" y="0"/>
                </a:moveTo>
                <a:lnTo>
                  <a:pt x="18288000" y="0"/>
                </a:lnTo>
                <a:lnTo>
                  <a:pt x="18288000" y="4655128"/>
                </a:lnTo>
                <a:lnTo>
                  <a:pt x="0" y="465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2099" y="3045434"/>
            <a:ext cx="15943802" cy="4154606"/>
            <a:chOff x="0" y="0"/>
            <a:chExt cx="21258403" cy="5539474"/>
          </a:xfrm>
        </p:grpSpPr>
        <p:grpSp>
          <p:nvGrpSpPr>
            <p:cNvPr name="Group 4" id="4"/>
            <p:cNvGrpSpPr/>
            <p:nvPr/>
          </p:nvGrpSpPr>
          <p:grpSpPr>
            <a:xfrm rot="0">
              <a:off x="0" y="55368"/>
              <a:ext cx="5484106" cy="548410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6" id="6"/>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7" id="7"/>
            <p:cNvGrpSpPr/>
            <p:nvPr/>
          </p:nvGrpSpPr>
          <p:grpSpPr>
            <a:xfrm rot="0">
              <a:off x="163963" y="227700"/>
              <a:ext cx="5139463" cy="513944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grpSp>
          <p:nvGrpSpPr>
            <p:cNvPr name="Group 9" id="9"/>
            <p:cNvGrpSpPr/>
            <p:nvPr/>
          </p:nvGrpSpPr>
          <p:grpSpPr>
            <a:xfrm rot="0">
              <a:off x="7889890" y="55368"/>
              <a:ext cx="5484106" cy="548410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1" id="11"/>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12" id="12"/>
            <p:cNvGrpSpPr/>
            <p:nvPr/>
          </p:nvGrpSpPr>
          <p:grpSpPr>
            <a:xfrm rot="0">
              <a:off x="8053853" y="227700"/>
              <a:ext cx="5139463" cy="5139443"/>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046" t="0" r="-25046" b="0"/>
                </a:stretch>
              </a:blipFill>
            </p:spPr>
          </p:sp>
        </p:grpSp>
        <p:grpSp>
          <p:nvGrpSpPr>
            <p:cNvPr name="Group 14" id="14"/>
            <p:cNvGrpSpPr/>
            <p:nvPr/>
          </p:nvGrpSpPr>
          <p:grpSpPr>
            <a:xfrm rot="0">
              <a:off x="15774297" y="0"/>
              <a:ext cx="5484106" cy="548410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6" id="16"/>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17" id="17"/>
            <p:cNvGrpSpPr/>
            <p:nvPr/>
          </p:nvGrpSpPr>
          <p:grpSpPr>
            <a:xfrm rot="0">
              <a:off x="15938260" y="172332"/>
              <a:ext cx="5139463" cy="5139443"/>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5046" t="0" r="-25046" b="0"/>
                </a:stretch>
              </a:blipFill>
            </p:spPr>
          </p:sp>
        </p:grpSp>
      </p:grpSp>
      <p:sp>
        <p:nvSpPr>
          <p:cNvPr name="TextBox 19" id="19"/>
          <p:cNvSpPr txBox="true"/>
          <p:nvPr/>
        </p:nvSpPr>
        <p:spPr>
          <a:xfrm rot="0">
            <a:off x="-724608" y="427964"/>
            <a:ext cx="19737215" cy="1988820"/>
          </a:xfrm>
          <a:prstGeom prst="rect">
            <a:avLst/>
          </a:prstGeom>
        </p:spPr>
        <p:txBody>
          <a:bodyPr anchor="t" rtlCol="false" tIns="0" lIns="0" bIns="0" rIns="0">
            <a:spAutoFit/>
          </a:bodyPr>
          <a:lstStyle/>
          <a:p>
            <a:pPr algn="ctr">
              <a:lnSpc>
                <a:spcPts val="7979"/>
              </a:lnSpc>
            </a:pPr>
            <a:r>
              <a:rPr lang="en-US" sz="5699">
                <a:solidFill>
                  <a:srgbClr val="56AAF0"/>
                </a:solidFill>
                <a:latin typeface="Dynamo Medium"/>
                <a:ea typeface="Dynamo Medium"/>
                <a:cs typeface="Dynamo Medium"/>
                <a:sym typeface="Dynamo Medium"/>
              </a:rPr>
              <a:t>ADVOCACY, EQUITY, AND EXCELLENCE: INTERCONNECTED</a:t>
            </a:r>
          </a:p>
          <a:p>
            <a:pPr algn="ctr">
              <a:lnSpc>
                <a:spcPts val="7979"/>
              </a:lnSpc>
            </a:pPr>
            <a:r>
              <a:rPr lang="en-US" sz="5699">
                <a:solidFill>
                  <a:srgbClr val="56AAF0"/>
                </a:solidFill>
                <a:latin typeface="Dynamo Medium"/>
                <a:ea typeface="Dynamo Medium"/>
                <a:cs typeface="Dynamo Medium"/>
                <a:sym typeface="Dynamo Medium"/>
              </a:rPr>
              <a:t> ROLES</a:t>
            </a:r>
          </a:p>
        </p:txBody>
      </p:sp>
      <p:sp>
        <p:nvSpPr>
          <p:cNvPr name="TextBox 20" id="20"/>
          <p:cNvSpPr txBox="true"/>
          <p:nvPr/>
        </p:nvSpPr>
        <p:spPr>
          <a:xfrm rot="0">
            <a:off x="-535303" y="7682132"/>
            <a:ext cx="7220301" cy="731216"/>
          </a:xfrm>
          <a:prstGeom prst="rect">
            <a:avLst/>
          </a:prstGeom>
        </p:spPr>
        <p:txBody>
          <a:bodyPr anchor="t" rtlCol="false" tIns="0" lIns="0" bIns="0" rIns="0">
            <a:spAutoFit/>
          </a:bodyPr>
          <a:lstStyle/>
          <a:p>
            <a:pPr algn="ctr">
              <a:lnSpc>
                <a:spcPts val="5929"/>
              </a:lnSpc>
            </a:pPr>
            <a:r>
              <a:rPr lang="en-US" b="true" sz="4235" spc="16">
                <a:solidFill>
                  <a:srgbClr val="3275C5"/>
                </a:solidFill>
                <a:latin typeface="Source Sans Pro Bold"/>
                <a:ea typeface="Source Sans Pro Bold"/>
                <a:cs typeface="Source Sans Pro Bold"/>
                <a:sym typeface="Source Sans Pro Bold"/>
              </a:rPr>
              <a:t>ADVOCACY </a:t>
            </a:r>
          </a:p>
        </p:txBody>
      </p:sp>
      <p:sp>
        <p:nvSpPr>
          <p:cNvPr name="TextBox 21" id="21"/>
          <p:cNvSpPr txBox="true"/>
          <p:nvPr/>
        </p:nvSpPr>
        <p:spPr>
          <a:xfrm rot="0">
            <a:off x="5628502" y="7682132"/>
            <a:ext cx="7220301" cy="731216"/>
          </a:xfrm>
          <a:prstGeom prst="rect">
            <a:avLst/>
          </a:prstGeom>
        </p:spPr>
        <p:txBody>
          <a:bodyPr anchor="t" rtlCol="false" tIns="0" lIns="0" bIns="0" rIns="0">
            <a:spAutoFit/>
          </a:bodyPr>
          <a:lstStyle/>
          <a:p>
            <a:pPr algn="ctr">
              <a:lnSpc>
                <a:spcPts val="5929"/>
              </a:lnSpc>
            </a:pPr>
            <a:r>
              <a:rPr lang="en-US" b="true" sz="4235" spc="16">
                <a:solidFill>
                  <a:srgbClr val="3275C5"/>
                </a:solidFill>
                <a:latin typeface="Source Sans Pro Bold"/>
                <a:ea typeface="Source Sans Pro Bold"/>
                <a:cs typeface="Source Sans Pro Bold"/>
                <a:sym typeface="Source Sans Pro Bold"/>
              </a:rPr>
              <a:t>EQUITY</a:t>
            </a:r>
          </a:p>
        </p:txBody>
      </p:sp>
      <p:sp>
        <p:nvSpPr>
          <p:cNvPr name="TextBox 22" id="22"/>
          <p:cNvSpPr txBox="true"/>
          <p:nvPr/>
        </p:nvSpPr>
        <p:spPr>
          <a:xfrm rot="0">
            <a:off x="11792306" y="7682132"/>
            <a:ext cx="7220301" cy="731216"/>
          </a:xfrm>
          <a:prstGeom prst="rect">
            <a:avLst/>
          </a:prstGeom>
        </p:spPr>
        <p:txBody>
          <a:bodyPr anchor="t" rtlCol="false" tIns="0" lIns="0" bIns="0" rIns="0">
            <a:spAutoFit/>
          </a:bodyPr>
          <a:lstStyle/>
          <a:p>
            <a:pPr algn="ctr">
              <a:lnSpc>
                <a:spcPts val="5929"/>
              </a:lnSpc>
            </a:pPr>
            <a:r>
              <a:rPr lang="en-US" b="true" sz="4235" spc="16">
                <a:solidFill>
                  <a:srgbClr val="3275C5"/>
                </a:solidFill>
                <a:latin typeface="Source Sans Pro Bold"/>
                <a:ea typeface="Source Sans Pro Bold"/>
                <a:cs typeface="Source Sans Pro Bold"/>
                <a:sym typeface="Source Sans Pro Bold"/>
              </a:rPr>
              <a:t>EXCELLENCE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018036" y="1897973"/>
            <a:ext cx="10511830" cy="6491055"/>
          </a:xfrm>
          <a:custGeom>
            <a:avLst/>
            <a:gdLst/>
            <a:ahLst/>
            <a:cxnLst/>
            <a:rect r="r" b="b" t="t" l="l"/>
            <a:pathLst>
              <a:path h="6491055" w="10511830">
                <a:moveTo>
                  <a:pt x="0" y="0"/>
                </a:moveTo>
                <a:lnTo>
                  <a:pt x="10511830" y="0"/>
                </a:lnTo>
                <a:lnTo>
                  <a:pt x="10511830" y="6491054"/>
                </a:lnTo>
                <a:lnTo>
                  <a:pt x="0" y="6491054"/>
                </a:lnTo>
                <a:lnTo>
                  <a:pt x="0" y="0"/>
                </a:lnTo>
                <a:close/>
              </a:path>
            </a:pathLst>
          </a:custGeom>
          <a:blipFill>
            <a:blip r:embed="rId2"/>
            <a:stretch>
              <a:fillRect l="0" t="0" r="0" b="0"/>
            </a:stretch>
          </a:blipFill>
        </p:spPr>
      </p:sp>
      <p:grpSp>
        <p:nvGrpSpPr>
          <p:cNvPr name="Group 3" id="3"/>
          <p:cNvGrpSpPr/>
          <p:nvPr/>
        </p:nvGrpSpPr>
        <p:grpSpPr>
          <a:xfrm rot="0">
            <a:off x="-398926" y="8739114"/>
            <a:ext cx="19085853" cy="6129973"/>
            <a:chOff x="0" y="0"/>
            <a:chExt cx="2530677" cy="812800"/>
          </a:xfrm>
        </p:grpSpPr>
        <p:sp>
          <p:nvSpPr>
            <p:cNvPr name="Freeform 4" id="4"/>
            <p:cNvSpPr/>
            <p:nvPr/>
          </p:nvSpPr>
          <p:spPr>
            <a:xfrm flipH="false" flipV="false" rot="0">
              <a:off x="0" y="0"/>
              <a:ext cx="2530677" cy="812800"/>
            </a:xfrm>
            <a:custGeom>
              <a:avLst/>
              <a:gdLst/>
              <a:ahLst/>
              <a:cxnLst/>
              <a:rect r="r" b="b" t="t" l="l"/>
              <a:pathLst>
                <a:path h="812800" w="2530677">
                  <a:moveTo>
                    <a:pt x="9330" y="0"/>
                  </a:moveTo>
                  <a:lnTo>
                    <a:pt x="2521347" y="0"/>
                  </a:lnTo>
                  <a:cubicBezTo>
                    <a:pt x="2526500" y="0"/>
                    <a:pt x="2530677" y="4177"/>
                    <a:pt x="2530677" y="9330"/>
                  </a:cubicBezTo>
                  <a:lnTo>
                    <a:pt x="2530677" y="803470"/>
                  </a:lnTo>
                  <a:cubicBezTo>
                    <a:pt x="2530677" y="808623"/>
                    <a:pt x="2526500" y="812800"/>
                    <a:pt x="2521347" y="812800"/>
                  </a:cubicBezTo>
                  <a:lnTo>
                    <a:pt x="9330" y="812800"/>
                  </a:lnTo>
                  <a:cubicBezTo>
                    <a:pt x="4177" y="812800"/>
                    <a:pt x="0" y="808623"/>
                    <a:pt x="0" y="803470"/>
                  </a:cubicBezTo>
                  <a:lnTo>
                    <a:pt x="0" y="9330"/>
                  </a:lnTo>
                  <a:cubicBezTo>
                    <a:pt x="0" y="4177"/>
                    <a:pt x="4177" y="0"/>
                    <a:pt x="9330" y="0"/>
                  </a:cubicBezTo>
                  <a:close/>
                </a:path>
              </a:pathLst>
            </a:custGeom>
            <a:blipFill>
              <a:blip r:embed="rId3">
                <a:alphaModFix amt="62000"/>
              </a:blip>
              <a:stretch>
                <a:fillRect l="0" t="-105676" r="0" b="-105676"/>
              </a:stretch>
            </a:blipFill>
            <a:ln w="38100" cap="rnd">
              <a:solidFill>
                <a:srgbClr val="000000">
                  <a:alpha val="61961"/>
                </a:srgbClr>
              </a:solidFill>
              <a:prstDash val="solid"/>
              <a:round/>
            </a:ln>
          </p:spPr>
        </p:sp>
      </p:grpSp>
      <p:sp>
        <p:nvSpPr>
          <p:cNvPr name="TextBox 5" id="5"/>
          <p:cNvSpPr txBox="true"/>
          <p:nvPr/>
        </p:nvSpPr>
        <p:spPr>
          <a:xfrm rot="0">
            <a:off x="1775592" y="2187347"/>
            <a:ext cx="15015052" cy="1419860"/>
          </a:xfrm>
          <a:prstGeom prst="rect">
            <a:avLst/>
          </a:prstGeom>
        </p:spPr>
        <p:txBody>
          <a:bodyPr anchor="t" rtlCol="false" tIns="0" lIns="0" bIns="0" rIns="0">
            <a:spAutoFit/>
          </a:bodyPr>
          <a:lstStyle/>
          <a:p>
            <a:pPr algn="l">
              <a:lnSpc>
                <a:spcPts val="5739"/>
              </a:lnSpc>
            </a:pPr>
            <a:r>
              <a:rPr lang="en-US" b="true" sz="4099" i="true" spc="16">
                <a:solidFill>
                  <a:srgbClr val="000000"/>
                </a:solidFill>
                <a:latin typeface="Roboto Bold Italics"/>
                <a:ea typeface="Roboto Bold Italics"/>
                <a:cs typeface="Roboto Bold Italics"/>
                <a:sym typeface="Roboto Bold Italics"/>
              </a:rPr>
              <a:t>"Advocacy is the voice, Equity is the balance, and Excellence is the standard"</a:t>
            </a:r>
          </a:p>
        </p:txBody>
      </p:sp>
      <p:sp>
        <p:nvSpPr>
          <p:cNvPr name="Freeform 6" id="6"/>
          <p:cNvSpPr/>
          <p:nvPr/>
        </p:nvSpPr>
        <p:spPr>
          <a:xfrm flipH="false" flipV="true" rot="5400000">
            <a:off x="14799307" y="1897973"/>
            <a:ext cx="10511830" cy="6491055"/>
          </a:xfrm>
          <a:custGeom>
            <a:avLst/>
            <a:gdLst/>
            <a:ahLst/>
            <a:cxnLst/>
            <a:rect r="r" b="b" t="t" l="l"/>
            <a:pathLst>
              <a:path h="6491055" w="10511830">
                <a:moveTo>
                  <a:pt x="0" y="6491054"/>
                </a:moveTo>
                <a:lnTo>
                  <a:pt x="10511830" y="6491054"/>
                </a:lnTo>
                <a:lnTo>
                  <a:pt x="10511830" y="0"/>
                </a:lnTo>
                <a:lnTo>
                  <a:pt x="0" y="0"/>
                </a:lnTo>
                <a:lnTo>
                  <a:pt x="0" y="6491054"/>
                </a:lnTo>
                <a:close/>
              </a:path>
            </a:pathLst>
          </a:custGeom>
          <a:blipFill>
            <a:blip r:embed="rId2"/>
            <a:stretch>
              <a:fillRect l="0" t="0" r="0" b="0"/>
            </a:stretch>
          </a:blipFill>
        </p:spPr>
      </p:sp>
      <p:sp>
        <p:nvSpPr>
          <p:cNvPr name="TextBox 7" id="7"/>
          <p:cNvSpPr txBox="true"/>
          <p:nvPr/>
        </p:nvSpPr>
        <p:spPr>
          <a:xfrm rot="0">
            <a:off x="-3615188" y="249555"/>
            <a:ext cx="25046222" cy="1605915"/>
          </a:xfrm>
          <a:prstGeom prst="rect">
            <a:avLst/>
          </a:prstGeom>
        </p:spPr>
        <p:txBody>
          <a:bodyPr anchor="t" rtlCol="false" tIns="0" lIns="0" bIns="0" rIns="0">
            <a:spAutoFit/>
          </a:bodyPr>
          <a:lstStyle/>
          <a:p>
            <a:pPr algn="ctr">
              <a:lnSpc>
                <a:spcPts val="6269"/>
              </a:lnSpc>
            </a:pPr>
            <a:r>
              <a:rPr lang="en-US" sz="5699">
                <a:solidFill>
                  <a:srgbClr val="56AAF0"/>
                </a:solidFill>
                <a:latin typeface="Dynamo Medium"/>
                <a:ea typeface="Dynamo Medium"/>
                <a:cs typeface="Dynamo Medium"/>
                <a:sym typeface="Dynamo Medium"/>
              </a:rPr>
              <a:t>HOW ADVOCACY, EQUITY, AND EXCELLENCE WORK</a:t>
            </a:r>
          </a:p>
          <a:p>
            <a:pPr algn="ctr">
              <a:lnSpc>
                <a:spcPts val="6269"/>
              </a:lnSpc>
            </a:pPr>
            <a:r>
              <a:rPr lang="en-US" sz="5699">
                <a:solidFill>
                  <a:srgbClr val="56AAF0"/>
                </a:solidFill>
                <a:latin typeface="Dynamo Medium"/>
                <a:ea typeface="Dynamo Medium"/>
                <a:cs typeface="Dynamo Medium"/>
                <a:sym typeface="Dynamo Medium"/>
              </a:rPr>
              <a:t> TOGETHER</a:t>
            </a:r>
          </a:p>
        </p:txBody>
      </p:sp>
      <p:sp>
        <p:nvSpPr>
          <p:cNvPr name="TextBox 8" id="8"/>
          <p:cNvSpPr txBox="true"/>
          <p:nvPr/>
        </p:nvSpPr>
        <p:spPr>
          <a:xfrm rot="0">
            <a:off x="1775592" y="4089091"/>
            <a:ext cx="14264662" cy="4339082"/>
          </a:xfrm>
          <a:prstGeom prst="rect">
            <a:avLst/>
          </a:prstGeom>
        </p:spPr>
        <p:txBody>
          <a:bodyPr anchor="t" rtlCol="false" tIns="0" lIns="0" bIns="0" rIns="0">
            <a:spAutoFit/>
          </a:bodyPr>
          <a:lstStyle/>
          <a:p>
            <a:pPr algn="l">
              <a:lnSpc>
                <a:spcPts val="5764"/>
              </a:lnSpc>
            </a:pPr>
            <a:r>
              <a:rPr lang="en-US" sz="4400">
                <a:solidFill>
                  <a:srgbClr val="000000"/>
                </a:solidFill>
                <a:latin typeface="Roboto"/>
                <a:ea typeface="Roboto"/>
                <a:cs typeface="Roboto"/>
                <a:sym typeface="Roboto"/>
              </a:rPr>
              <a:t>Advocacy, equity, and excellence are inseparable in nursing practice. Nurses speak up for patients' needs, ensuring fair treatment, while providing quality care to all, regardless of background. This care is tailored to each patient's unique needs, delivered with the highest standard of excellence.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1855236" y="2398023"/>
            <a:ext cx="10522735" cy="5490954"/>
          </a:xfrm>
          <a:custGeom>
            <a:avLst/>
            <a:gdLst/>
            <a:ahLst/>
            <a:cxnLst/>
            <a:rect r="r" b="b" t="t" l="l"/>
            <a:pathLst>
              <a:path h="5490954" w="10522735">
                <a:moveTo>
                  <a:pt x="0" y="5490954"/>
                </a:moveTo>
                <a:lnTo>
                  <a:pt x="10522735" y="5490954"/>
                </a:lnTo>
                <a:lnTo>
                  <a:pt x="10522735" y="0"/>
                </a:lnTo>
                <a:lnTo>
                  <a:pt x="0" y="0"/>
                </a:lnTo>
                <a:lnTo>
                  <a:pt x="0" y="549095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21773" y="157292"/>
            <a:ext cx="10404909" cy="1040486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a:ln w="38100" cap="sq">
              <a:solidFill>
                <a:srgbClr val="000000"/>
              </a:solidFill>
              <a:prstDash val="solid"/>
              <a:miter/>
            </a:ln>
          </p:spPr>
        </p:sp>
      </p:grpSp>
      <p:grpSp>
        <p:nvGrpSpPr>
          <p:cNvPr name="Group 5" id="5"/>
          <p:cNvGrpSpPr/>
          <p:nvPr/>
        </p:nvGrpSpPr>
        <p:grpSpPr>
          <a:xfrm rot="0">
            <a:off x="8312757" y="6445388"/>
            <a:ext cx="7009358" cy="1398154"/>
            <a:chOff x="0" y="0"/>
            <a:chExt cx="9345810" cy="1864205"/>
          </a:xfrm>
        </p:grpSpPr>
        <p:grpSp>
          <p:nvGrpSpPr>
            <p:cNvPr name="Group 6" id="6"/>
            <p:cNvGrpSpPr/>
            <p:nvPr/>
          </p:nvGrpSpPr>
          <p:grpSpPr>
            <a:xfrm rot="0">
              <a:off x="0" y="0"/>
              <a:ext cx="9345810" cy="1546271"/>
              <a:chOff x="0" y="0"/>
              <a:chExt cx="1250766" cy="206940"/>
            </a:xfrm>
          </p:grpSpPr>
          <p:sp>
            <p:nvSpPr>
              <p:cNvPr name="Freeform 7" id="7"/>
              <p:cNvSpPr/>
              <p:nvPr/>
            </p:nvSpPr>
            <p:spPr>
              <a:xfrm flipH="false" flipV="false" rot="0">
                <a:off x="18844" y="0"/>
                <a:ext cx="1213078" cy="206940"/>
              </a:xfrm>
              <a:custGeom>
                <a:avLst/>
                <a:gdLst/>
                <a:ahLst/>
                <a:cxnLst/>
                <a:rect r="r" b="b" t="t" l="l"/>
                <a:pathLst>
                  <a:path h="206940" w="1213078">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name="TextBox 8" id="8"/>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nvGrpSpPr>
            <p:cNvPr name="Group 9" id="9"/>
            <p:cNvGrpSpPr/>
            <p:nvPr/>
          </p:nvGrpSpPr>
          <p:grpSpPr>
            <a:xfrm rot="0">
              <a:off x="4451974" y="1170495"/>
              <a:ext cx="4192850" cy="693710"/>
              <a:chOff x="0" y="0"/>
              <a:chExt cx="1250766" cy="206940"/>
            </a:xfrm>
          </p:grpSpPr>
          <p:sp>
            <p:nvSpPr>
              <p:cNvPr name="Freeform 10" id="10"/>
              <p:cNvSpPr/>
              <p:nvPr/>
            </p:nvSpPr>
            <p:spPr>
              <a:xfrm flipH="false" flipV="false" rot="0">
                <a:off x="22107" y="0"/>
                <a:ext cx="1206553" cy="206940"/>
              </a:xfrm>
              <a:custGeom>
                <a:avLst/>
                <a:gdLst/>
                <a:ahLst/>
                <a:cxnLst/>
                <a:rect r="r" b="b" t="t" l="l"/>
                <a:pathLst>
                  <a:path h="206940" w="1206553">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name="TextBox 11" id="11"/>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sp>
          <p:nvSpPr>
            <p:cNvPr name="TextBox 12" id="12"/>
            <p:cNvSpPr txBox="true"/>
            <p:nvPr/>
          </p:nvSpPr>
          <p:spPr>
            <a:xfrm rot="0">
              <a:off x="1106531" y="317846"/>
              <a:ext cx="7787659" cy="790363"/>
            </a:xfrm>
            <a:prstGeom prst="rect">
              <a:avLst/>
            </a:prstGeom>
          </p:spPr>
          <p:txBody>
            <a:bodyPr anchor="t" rtlCol="false" tIns="0" lIns="0" bIns="0" rIns="0">
              <a:spAutoFit/>
            </a:bodyPr>
            <a:lstStyle/>
            <a:p>
              <a:pPr algn="l">
                <a:lnSpc>
                  <a:spcPts val="4519"/>
                </a:lnSpc>
              </a:pPr>
              <a:r>
                <a:rPr lang="en-US" sz="3999" b="true">
                  <a:solidFill>
                    <a:srgbClr val="FCFEFF"/>
                  </a:solidFill>
                  <a:latin typeface="Source Sans Pro Bold"/>
                  <a:ea typeface="Source Sans Pro Bold"/>
                  <a:cs typeface="Source Sans Pro Bold"/>
                  <a:sym typeface="Source Sans Pro Bold"/>
                </a:rPr>
                <a:t>Dr. Damilare Akingbade</a:t>
              </a:r>
            </a:p>
          </p:txBody>
        </p:sp>
      </p:grpSp>
      <p:grpSp>
        <p:nvGrpSpPr>
          <p:cNvPr name="Group 13" id="13"/>
          <p:cNvGrpSpPr/>
          <p:nvPr/>
        </p:nvGrpSpPr>
        <p:grpSpPr>
          <a:xfrm rot="0">
            <a:off x="3408373" y="5639916"/>
            <a:ext cx="5114123" cy="5114123"/>
            <a:chOff x="0" y="0"/>
            <a:chExt cx="6818831" cy="6818831"/>
          </a:xfrm>
        </p:grpSpPr>
        <p:grpSp>
          <p:nvGrpSpPr>
            <p:cNvPr name="Group 14" id="14"/>
            <p:cNvGrpSpPr/>
            <p:nvPr/>
          </p:nvGrpSpPr>
          <p:grpSpPr>
            <a:xfrm rot="0">
              <a:off x="0" y="0"/>
              <a:ext cx="6818831" cy="68188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6" id="16"/>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17" id="17"/>
            <p:cNvGrpSpPr/>
            <p:nvPr/>
          </p:nvGrpSpPr>
          <p:grpSpPr>
            <a:xfrm rot="0">
              <a:off x="203869" y="214274"/>
              <a:ext cx="6390308" cy="6390283"/>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a:ln w="38100" cap="sq">
                <a:solidFill>
                  <a:srgbClr val="000000"/>
                </a:solidFill>
                <a:prstDash val="solid"/>
                <a:miter/>
              </a:ln>
            </p:spPr>
          </p:sp>
        </p:grpSp>
      </p:grpSp>
      <p:sp>
        <p:nvSpPr>
          <p:cNvPr name="TextBox 19" id="19"/>
          <p:cNvSpPr txBox="true"/>
          <p:nvPr/>
        </p:nvSpPr>
        <p:spPr>
          <a:xfrm rot="0">
            <a:off x="5708260" y="328742"/>
            <a:ext cx="13092734" cy="1334944"/>
          </a:xfrm>
          <a:prstGeom prst="rect">
            <a:avLst/>
          </a:prstGeom>
        </p:spPr>
        <p:txBody>
          <a:bodyPr anchor="t" rtlCol="false" tIns="0" lIns="0" bIns="0" rIns="0">
            <a:spAutoFit/>
          </a:bodyPr>
          <a:lstStyle/>
          <a:p>
            <a:pPr algn="l">
              <a:lnSpc>
                <a:spcPts val="10863"/>
              </a:lnSpc>
            </a:pPr>
            <a:r>
              <a:rPr lang="en-US" sz="7759">
                <a:solidFill>
                  <a:srgbClr val="3275C5"/>
                </a:solidFill>
                <a:latin typeface="Dynamo Medium"/>
                <a:ea typeface="Dynamo Medium"/>
                <a:cs typeface="Dynamo Medium"/>
                <a:sym typeface="Dynamo Medium"/>
              </a:rPr>
              <a:t>NURSES' IMPACT:</a:t>
            </a:r>
          </a:p>
        </p:txBody>
      </p:sp>
      <p:sp>
        <p:nvSpPr>
          <p:cNvPr name="TextBox 20" id="20"/>
          <p:cNvSpPr txBox="true"/>
          <p:nvPr/>
        </p:nvSpPr>
        <p:spPr>
          <a:xfrm rot="0">
            <a:off x="9245388" y="585917"/>
            <a:ext cx="6589880" cy="3299888"/>
          </a:xfrm>
          <a:prstGeom prst="rect">
            <a:avLst/>
          </a:prstGeom>
        </p:spPr>
        <p:txBody>
          <a:bodyPr anchor="t" rtlCol="false" tIns="0" lIns="0" bIns="0" rIns="0">
            <a:spAutoFit/>
          </a:bodyPr>
          <a:lstStyle/>
          <a:p>
            <a:pPr algn="r">
              <a:lnSpc>
                <a:spcPts val="8559"/>
              </a:lnSpc>
            </a:pPr>
            <a:r>
              <a:rPr lang="en-US" sz="8074" spc="32">
                <a:solidFill>
                  <a:srgbClr val="56AAF0"/>
                </a:solidFill>
                <a:latin typeface="Dynamo Medium"/>
                <a:ea typeface="Dynamo Medium"/>
                <a:cs typeface="Dynamo Medium"/>
                <a:sym typeface="Dynamo Medium"/>
              </a:rPr>
              <a:t>NURSES MAKING A DIFFERENCE</a:t>
            </a:r>
          </a:p>
        </p:txBody>
      </p:sp>
      <p:sp>
        <p:nvSpPr>
          <p:cNvPr name="TextBox 21" id="21"/>
          <p:cNvSpPr txBox="true"/>
          <p:nvPr/>
        </p:nvSpPr>
        <p:spPr>
          <a:xfrm rot="0">
            <a:off x="9143065" y="7884692"/>
            <a:ext cx="4456536" cy="607916"/>
          </a:xfrm>
          <a:prstGeom prst="rect">
            <a:avLst/>
          </a:prstGeom>
        </p:spPr>
        <p:txBody>
          <a:bodyPr anchor="t" rtlCol="false" tIns="0" lIns="0" bIns="0" rIns="0">
            <a:spAutoFit/>
          </a:bodyPr>
          <a:lstStyle/>
          <a:p>
            <a:pPr algn="ctr">
              <a:lnSpc>
                <a:spcPts val="4817"/>
              </a:lnSpc>
            </a:pPr>
            <a:r>
              <a:rPr lang="en-US" sz="3441" b="true">
                <a:solidFill>
                  <a:srgbClr val="000000"/>
                </a:solidFill>
                <a:latin typeface="Roboto Bold"/>
                <a:ea typeface="Roboto Bold"/>
                <a:cs typeface="Roboto Bold"/>
                <a:sym typeface="Roboto Bold"/>
              </a:rPr>
              <a:t>Certified Global Nurse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1855236" y="2398023"/>
            <a:ext cx="10522735" cy="5490954"/>
          </a:xfrm>
          <a:custGeom>
            <a:avLst/>
            <a:gdLst/>
            <a:ahLst/>
            <a:cxnLst/>
            <a:rect r="r" b="b" t="t" l="l"/>
            <a:pathLst>
              <a:path h="5490954" w="10522735">
                <a:moveTo>
                  <a:pt x="0" y="5490954"/>
                </a:moveTo>
                <a:lnTo>
                  <a:pt x="10522735" y="5490954"/>
                </a:lnTo>
                <a:lnTo>
                  <a:pt x="10522735" y="0"/>
                </a:lnTo>
                <a:lnTo>
                  <a:pt x="0" y="0"/>
                </a:lnTo>
                <a:lnTo>
                  <a:pt x="0" y="549095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39839" y="0"/>
            <a:ext cx="10404909" cy="1040486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61421" r="0" b="-61421"/>
              </a:stretch>
            </a:blipFill>
            <a:ln w="38100" cap="sq">
              <a:solidFill>
                <a:srgbClr val="000000"/>
              </a:solidFill>
              <a:prstDash val="solid"/>
              <a:miter/>
            </a:ln>
          </p:spPr>
        </p:sp>
      </p:grpSp>
      <p:grpSp>
        <p:nvGrpSpPr>
          <p:cNvPr name="Group 5" id="5"/>
          <p:cNvGrpSpPr/>
          <p:nvPr/>
        </p:nvGrpSpPr>
        <p:grpSpPr>
          <a:xfrm rot="0">
            <a:off x="8312757" y="6445388"/>
            <a:ext cx="7009358" cy="1398154"/>
            <a:chOff x="0" y="0"/>
            <a:chExt cx="9345810" cy="1864205"/>
          </a:xfrm>
        </p:grpSpPr>
        <p:grpSp>
          <p:nvGrpSpPr>
            <p:cNvPr name="Group 6" id="6"/>
            <p:cNvGrpSpPr/>
            <p:nvPr/>
          </p:nvGrpSpPr>
          <p:grpSpPr>
            <a:xfrm rot="0">
              <a:off x="0" y="0"/>
              <a:ext cx="9345810" cy="1546271"/>
              <a:chOff x="0" y="0"/>
              <a:chExt cx="1250766" cy="206940"/>
            </a:xfrm>
          </p:grpSpPr>
          <p:sp>
            <p:nvSpPr>
              <p:cNvPr name="Freeform 7" id="7"/>
              <p:cNvSpPr/>
              <p:nvPr/>
            </p:nvSpPr>
            <p:spPr>
              <a:xfrm flipH="false" flipV="false" rot="0">
                <a:off x="18844" y="0"/>
                <a:ext cx="1213078" cy="206940"/>
              </a:xfrm>
              <a:custGeom>
                <a:avLst/>
                <a:gdLst/>
                <a:ahLst/>
                <a:cxnLst/>
                <a:rect r="r" b="b" t="t" l="l"/>
                <a:pathLst>
                  <a:path h="206940" w="1213078">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name="TextBox 8" id="8"/>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nvGrpSpPr>
            <p:cNvPr name="Group 9" id="9"/>
            <p:cNvGrpSpPr/>
            <p:nvPr/>
          </p:nvGrpSpPr>
          <p:grpSpPr>
            <a:xfrm rot="0">
              <a:off x="4451974" y="1170495"/>
              <a:ext cx="4192850" cy="693710"/>
              <a:chOff x="0" y="0"/>
              <a:chExt cx="1250766" cy="206940"/>
            </a:xfrm>
          </p:grpSpPr>
          <p:sp>
            <p:nvSpPr>
              <p:cNvPr name="Freeform 10" id="10"/>
              <p:cNvSpPr/>
              <p:nvPr/>
            </p:nvSpPr>
            <p:spPr>
              <a:xfrm flipH="false" flipV="false" rot="0">
                <a:off x="22107" y="0"/>
                <a:ext cx="1206553" cy="206940"/>
              </a:xfrm>
              <a:custGeom>
                <a:avLst/>
                <a:gdLst/>
                <a:ahLst/>
                <a:cxnLst/>
                <a:rect r="r" b="b" t="t" l="l"/>
                <a:pathLst>
                  <a:path h="206940" w="1206553">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name="TextBox 11" id="11"/>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sp>
          <p:nvSpPr>
            <p:cNvPr name="TextBox 12" id="12"/>
            <p:cNvSpPr txBox="true"/>
            <p:nvPr/>
          </p:nvSpPr>
          <p:spPr>
            <a:xfrm rot="0">
              <a:off x="1106531" y="317846"/>
              <a:ext cx="7787659" cy="790363"/>
            </a:xfrm>
            <a:prstGeom prst="rect">
              <a:avLst/>
            </a:prstGeom>
          </p:spPr>
          <p:txBody>
            <a:bodyPr anchor="t" rtlCol="false" tIns="0" lIns="0" bIns="0" rIns="0">
              <a:spAutoFit/>
            </a:bodyPr>
            <a:lstStyle/>
            <a:p>
              <a:pPr algn="l">
                <a:lnSpc>
                  <a:spcPts val="4519"/>
                </a:lnSpc>
              </a:pPr>
              <a:r>
                <a:rPr lang="en-US" sz="3999" b="true">
                  <a:solidFill>
                    <a:srgbClr val="FCFEFF"/>
                  </a:solidFill>
                  <a:latin typeface="Source Sans Pro Bold"/>
                  <a:ea typeface="Source Sans Pro Bold"/>
                  <a:cs typeface="Source Sans Pro Bold"/>
                  <a:sym typeface="Source Sans Pro Bold"/>
                </a:rPr>
                <a:t>    Sarah Kumi</a:t>
              </a:r>
            </a:p>
          </p:txBody>
        </p:sp>
      </p:grpSp>
      <p:grpSp>
        <p:nvGrpSpPr>
          <p:cNvPr name="Group 13" id="13"/>
          <p:cNvGrpSpPr/>
          <p:nvPr/>
        </p:nvGrpSpPr>
        <p:grpSpPr>
          <a:xfrm rot="0">
            <a:off x="3408373" y="5639916"/>
            <a:ext cx="5114123" cy="5114123"/>
            <a:chOff x="0" y="0"/>
            <a:chExt cx="6818831" cy="6818831"/>
          </a:xfrm>
        </p:grpSpPr>
        <p:grpSp>
          <p:nvGrpSpPr>
            <p:cNvPr name="Group 14" id="14"/>
            <p:cNvGrpSpPr/>
            <p:nvPr/>
          </p:nvGrpSpPr>
          <p:grpSpPr>
            <a:xfrm rot="0">
              <a:off x="0" y="0"/>
              <a:ext cx="6818831" cy="68188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6" id="16"/>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17" id="17"/>
            <p:cNvGrpSpPr/>
            <p:nvPr/>
          </p:nvGrpSpPr>
          <p:grpSpPr>
            <a:xfrm rot="0">
              <a:off x="203869" y="214274"/>
              <a:ext cx="6390308" cy="6390283"/>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61789" r="0" b="-61789"/>
                </a:stretch>
              </a:blipFill>
              <a:ln w="38100" cap="sq">
                <a:solidFill>
                  <a:srgbClr val="000000"/>
                </a:solidFill>
                <a:prstDash val="solid"/>
                <a:miter/>
              </a:ln>
            </p:spPr>
          </p:sp>
        </p:grpSp>
      </p:grpSp>
      <p:sp>
        <p:nvSpPr>
          <p:cNvPr name="TextBox 19" id="19"/>
          <p:cNvSpPr txBox="true"/>
          <p:nvPr/>
        </p:nvSpPr>
        <p:spPr>
          <a:xfrm rot="0">
            <a:off x="6663444" y="365670"/>
            <a:ext cx="11500731" cy="1334944"/>
          </a:xfrm>
          <a:prstGeom prst="rect">
            <a:avLst/>
          </a:prstGeom>
        </p:spPr>
        <p:txBody>
          <a:bodyPr anchor="t" rtlCol="false" tIns="0" lIns="0" bIns="0" rIns="0">
            <a:spAutoFit/>
          </a:bodyPr>
          <a:lstStyle/>
          <a:p>
            <a:pPr algn="l">
              <a:lnSpc>
                <a:spcPts val="10863"/>
              </a:lnSpc>
            </a:pPr>
            <a:r>
              <a:rPr lang="en-US" sz="7759">
                <a:solidFill>
                  <a:srgbClr val="3275C5"/>
                </a:solidFill>
                <a:latin typeface="Dynamo Medium"/>
                <a:ea typeface="Dynamo Medium"/>
                <a:cs typeface="Dynamo Medium"/>
                <a:sym typeface="Dynamo Medium"/>
              </a:rPr>
              <a:t>NURSES' IMPACT:</a:t>
            </a:r>
          </a:p>
        </p:txBody>
      </p:sp>
      <p:sp>
        <p:nvSpPr>
          <p:cNvPr name="TextBox 20" id="20"/>
          <p:cNvSpPr txBox="true"/>
          <p:nvPr/>
        </p:nvSpPr>
        <p:spPr>
          <a:xfrm rot="0">
            <a:off x="10257723" y="622845"/>
            <a:ext cx="6589880" cy="3299888"/>
          </a:xfrm>
          <a:prstGeom prst="rect">
            <a:avLst/>
          </a:prstGeom>
        </p:spPr>
        <p:txBody>
          <a:bodyPr anchor="t" rtlCol="false" tIns="0" lIns="0" bIns="0" rIns="0">
            <a:spAutoFit/>
          </a:bodyPr>
          <a:lstStyle/>
          <a:p>
            <a:pPr algn="r">
              <a:lnSpc>
                <a:spcPts val="8559"/>
              </a:lnSpc>
            </a:pPr>
            <a:r>
              <a:rPr lang="en-US" sz="8074" spc="32">
                <a:solidFill>
                  <a:srgbClr val="56AAF0"/>
                </a:solidFill>
                <a:latin typeface="Dynamo Medium"/>
                <a:ea typeface="Dynamo Medium"/>
                <a:cs typeface="Dynamo Medium"/>
                <a:sym typeface="Dynamo Medium"/>
              </a:rPr>
              <a:t>NURSES MAKING A DIFFERENCE</a:t>
            </a:r>
          </a:p>
        </p:txBody>
      </p:sp>
      <p:sp>
        <p:nvSpPr>
          <p:cNvPr name="TextBox 21" id="21"/>
          <p:cNvSpPr txBox="true"/>
          <p:nvPr/>
        </p:nvSpPr>
        <p:spPr>
          <a:xfrm rot="0">
            <a:off x="9887629" y="7884692"/>
            <a:ext cx="2967408" cy="607916"/>
          </a:xfrm>
          <a:prstGeom prst="rect">
            <a:avLst/>
          </a:prstGeom>
        </p:spPr>
        <p:txBody>
          <a:bodyPr anchor="t" rtlCol="false" tIns="0" lIns="0" bIns="0" rIns="0">
            <a:spAutoFit/>
          </a:bodyPr>
          <a:lstStyle/>
          <a:p>
            <a:pPr algn="ctr">
              <a:lnSpc>
                <a:spcPts val="4817"/>
              </a:lnSpc>
            </a:pPr>
            <a:r>
              <a:rPr lang="en-US" sz="3441" b="true">
                <a:solidFill>
                  <a:srgbClr val="000000"/>
                </a:solidFill>
                <a:latin typeface="Roboto Bold"/>
                <a:ea typeface="Roboto Bold"/>
                <a:cs typeface="Roboto Bold"/>
                <a:sym typeface="Roboto Bold"/>
              </a:rPr>
              <a:t>LinkedIn Nurse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1855236" y="2398023"/>
            <a:ext cx="10522735" cy="5490954"/>
          </a:xfrm>
          <a:custGeom>
            <a:avLst/>
            <a:gdLst/>
            <a:ahLst/>
            <a:cxnLst/>
            <a:rect r="r" b="b" t="t" l="l"/>
            <a:pathLst>
              <a:path h="5490954" w="10522735">
                <a:moveTo>
                  <a:pt x="0" y="5490954"/>
                </a:moveTo>
                <a:lnTo>
                  <a:pt x="10522735" y="5490954"/>
                </a:lnTo>
                <a:lnTo>
                  <a:pt x="10522735" y="0"/>
                </a:lnTo>
                <a:lnTo>
                  <a:pt x="0" y="0"/>
                </a:lnTo>
                <a:lnTo>
                  <a:pt x="0" y="549095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21773" y="157292"/>
            <a:ext cx="10404909" cy="1040486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12525" r="0" b="-12525"/>
              </a:stretch>
            </a:blipFill>
            <a:ln w="38100" cap="sq">
              <a:solidFill>
                <a:srgbClr val="000000"/>
              </a:solidFill>
              <a:prstDash val="solid"/>
              <a:miter/>
            </a:ln>
          </p:spPr>
        </p:sp>
      </p:grpSp>
      <p:grpSp>
        <p:nvGrpSpPr>
          <p:cNvPr name="Group 5" id="5"/>
          <p:cNvGrpSpPr/>
          <p:nvPr/>
        </p:nvGrpSpPr>
        <p:grpSpPr>
          <a:xfrm rot="0">
            <a:off x="8312757" y="6445388"/>
            <a:ext cx="7009358" cy="1398154"/>
            <a:chOff x="0" y="0"/>
            <a:chExt cx="9345810" cy="1864205"/>
          </a:xfrm>
        </p:grpSpPr>
        <p:grpSp>
          <p:nvGrpSpPr>
            <p:cNvPr name="Group 6" id="6"/>
            <p:cNvGrpSpPr/>
            <p:nvPr/>
          </p:nvGrpSpPr>
          <p:grpSpPr>
            <a:xfrm rot="0">
              <a:off x="0" y="0"/>
              <a:ext cx="9345810" cy="1546271"/>
              <a:chOff x="0" y="0"/>
              <a:chExt cx="1250766" cy="206940"/>
            </a:xfrm>
          </p:grpSpPr>
          <p:sp>
            <p:nvSpPr>
              <p:cNvPr name="Freeform 7" id="7"/>
              <p:cNvSpPr/>
              <p:nvPr/>
            </p:nvSpPr>
            <p:spPr>
              <a:xfrm flipH="false" flipV="false" rot="0">
                <a:off x="18844" y="0"/>
                <a:ext cx="1213078" cy="206940"/>
              </a:xfrm>
              <a:custGeom>
                <a:avLst/>
                <a:gdLst/>
                <a:ahLst/>
                <a:cxnLst/>
                <a:rect r="r" b="b" t="t" l="l"/>
                <a:pathLst>
                  <a:path h="206940" w="1213078">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name="TextBox 8" id="8"/>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nvGrpSpPr>
            <p:cNvPr name="Group 9" id="9"/>
            <p:cNvGrpSpPr/>
            <p:nvPr/>
          </p:nvGrpSpPr>
          <p:grpSpPr>
            <a:xfrm rot="0">
              <a:off x="4451974" y="1170495"/>
              <a:ext cx="4192850" cy="693710"/>
              <a:chOff x="0" y="0"/>
              <a:chExt cx="1250766" cy="206940"/>
            </a:xfrm>
          </p:grpSpPr>
          <p:sp>
            <p:nvSpPr>
              <p:cNvPr name="Freeform 10" id="10"/>
              <p:cNvSpPr/>
              <p:nvPr/>
            </p:nvSpPr>
            <p:spPr>
              <a:xfrm flipH="false" flipV="false" rot="0">
                <a:off x="22107" y="0"/>
                <a:ext cx="1206553" cy="206940"/>
              </a:xfrm>
              <a:custGeom>
                <a:avLst/>
                <a:gdLst/>
                <a:ahLst/>
                <a:cxnLst/>
                <a:rect r="r" b="b" t="t" l="l"/>
                <a:pathLst>
                  <a:path h="206940" w="1206553">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name="TextBox 11" id="11"/>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sp>
          <p:nvSpPr>
            <p:cNvPr name="TextBox 12" id="12"/>
            <p:cNvSpPr txBox="true"/>
            <p:nvPr/>
          </p:nvSpPr>
          <p:spPr>
            <a:xfrm rot="0">
              <a:off x="1106531" y="317846"/>
              <a:ext cx="7787659" cy="790363"/>
            </a:xfrm>
            <a:prstGeom prst="rect">
              <a:avLst/>
            </a:prstGeom>
          </p:spPr>
          <p:txBody>
            <a:bodyPr anchor="t" rtlCol="false" tIns="0" lIns="0" bIns="0" rIns="0">
              <a:spAutoFit/>
            </a:bodyPr>
            <a:lstStyle/>
            <a:p>
              <a:pPr algn="l">
                <a:lnSpc>
                  <a:spcPts val="4519"/>
                </a:lnSpc>
              </a:pPr>
              <a:r>
                <a:rPr lang="en-US" sz="3999" b="true">
                  <a:solidFill>
                    <a:srgbClr val="FCFEFF"/>
                  </a:solidFill>
                  <a:latin typeface="Source Sans Pro Bold"/>
                  <a:ea typeface="Source Sans Pro Bold"/>
                  <a:cs typeface="Source Sans Pro Bold"/>
                  <a:sym typeface="Source Sans Pro Bold"/>
                </a:rPr>
                <a:t>    Oladotun Ajayi</a:t>
              </a:r>
            </a:p>
          </p:txBody>
        </p:sp>
      </p:grpSp>
      <p:grpSp>
        <p:nvGrpSpPr>
          <p:cNvPr name="Group 13" id="13"/>
          <p:cNvGrpSpPr/>
          <p:nvPr/>
        </p:nvGrpSpPr>
        <p:grpSpPr>
          <a:xfrm rot="0">
            <a:off x="3408373" y="5639916"/>
            <a:ext cx="5114123" cy="5114123"/>
            <a:chOff x="0" y="0"/>
            <a:chExt cx="6818831" cy="6818831"/>
          </a:xfrm>
        </p:grpSpPr>
        <p:grpSp>
          <p:nvGrpSpPr>
            <p:cNvPr name="Group 14" id="14"/>
            <p:cNvGrpSpPr/>
            <p:nvPr/>
          </p:nvGrpSpPr>
          <p:grpSpPr>
            <a:xfrm rot="0">
              <a:off x="0" y="0"/>
              <a:ext cx="6818831" cy="68188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6" id="16"/>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17" id="17"/>
            <p:cNvGrpSpPr/>
            <p:nvPr/>
          </p:nvGrpSpPr>
          <p:grpSpPr>
            <a:xfrm rot="0">
              <a:off x="203869" y="214274"/>
              <a:ext cx="6390308" cy="6390283"/>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a:ln w="38100" cap="sq">
                <a:solidFill>
                  <a:srgbClr val="000000"/>
                </a:solidFill>
                <a:prstDash val="solid"/>
                <a:miter/>
              </a:ln>
            </p:spPr>
          </p:sp>
        </p:grpSp>
      </p:grpSp>
      <p:sp>
        <p:nvSpPr>
          <p:cNvPr name="TextBox 19" id="19"/>
          <p:cNvSpPr txBox="true"/>
          <p:nvPr/>
        </p:nvSpPr>
        <p:spPr>
          <a:xfrm rot="0">
            <a:off x="5670160" y="328742"/>
            <a:ext cx="12513065" cy="1334944"/>
          </a:xfrm>
          <a:prstGeom prst="rect">
            <a:avLst/>
          </a:prstGeom>
        </p:spPr>
        <p:txBody>
          <a:bodyPr anchor="t" rtlCol="false" tIns="0" lIns="0" bIns="0" rIns="0">
            <a:spAutoFit/>
          </a:bodyPr>
          <a:lstStyle/>
          <a:p>
            <a:pPr algn="l">
              <a:lnSpc>
                <a:spcPts val="10863"/>
              </a:lnSpc>
            </a:pPr>
            <a:r>
              <a:rPr lang="en-US" sz="7759">
                <a:solidFill>
                  <a:srgbClr val="3275C5"/>
                </a:solidFill>
                <a:latin typeface="Dynamo Medium"/>
                <a:ea typeface="Dynamo Medium"/>
                <a:cs typeface="Dynamo Medium"/>
                <a:sym typeface="Dynamo Medium"/>
              </a:rPr>
              <a:t>NURSES' IMPACT:</a:t>
            </a:r>
          </a:p>
        </p:txBody>
      </p:sp>
      <p:sp>
        <p:nvSpPr>
          <p:cNvPr name="TextBox 20" id="20"/>
          <p:cNvSpPr txBox="true"/>
          <p:nvPr/>
        </p:nvSpPr>
        <p:spPr>
          <a:xfrm rot="0">
            <a:off x="9245388" y="585917"/>
            <a:ext cx="6589880" cy="3299888"/>
          </a:xfrm>
          <a:prstGeom prst="rect">
            <a:avLst/>
          </a:prstGeom>
        </p:spPr>
        <p:txBody>
          <a:bodyPr anchor="t" rtlCol="false" tIns="0" lIns="0" bIns="0" rIns="0">
            <a:spAutoFit/>
          </a:bodyPr>
          <a:lstStyle/>
          <a:p>
            <a:pPr algn="r">
              <a:lnSpc>
                <a:spcPts val="8559"/>
              </a:lnSpc>
            </a:pPr>
            <a:r>
              <a:rPr lang="en-US" sz="8074" spc="32">
                <a:solidFill>
                  <a:srgbClr val="56AAF0"/>
                </a:solidFill>
                <a:latin typeface="Dynamo Medium"/>
                <a:ea typeface="Dynamo Medium"/>
                <a:cs typeface="Dynamo Medium"/>
                <a:sym typeface="Dynamo Medium"/>
              </a:rPr>
              <a:t>NURSES MAKING A DIFFERENCE</a:t>
            </a:r>
          </a:p>
        </p:txBody>
      </p:sp>
      <p:sp>
        <p:nvSpPr>
          <p:cNvPr name="TextBox 21" id="21"/>
          <p:cNvSpPr txBox="true"/>
          <p:nvPr/>
        </p:nvSpPr>
        <p:spPr>
          <a:xfrm rot="0">
            <a:off x="9377566" y="7884692"/>
            <a:ext cx="3987535" cy="607916"/>
          </a:xfrm>
          <a:prstGeom prst="rect">
            <a:avLst/>
          </a:prstGeom>
        </p:spPr>
        <p:txBody>
          <a:bodyPr anchor="t" rtlCol="false" tIns="0" lIns="0" bIns="0" rIns="0">
            <a:spAutoFit/>
          </a:bodyPr>
          <a:lstStyle/>
          <a:p>
            <a:pPr algn="ctr">
              <a:lnSpc>
                <a:spcPts val="4817"/>
              </a:lnSpc>
            </a:pPr>
            <a:r>
              <a:rPr lang="en-US" sz="3441" b="true">
                <a:solidFill>
                  <a:srgbClr val="000000"/>
                </a:solidFill>
                <a:latin typeface="Roboto Bold"/>
                <a:ea typeface="Roboto Bold"/>
                <a:cs typeface="Roboto Bold"/>
                <a:sym typeface="Roboto Bold"/>
              </a:rPr>
              <a:t>Social Entrepreneur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1855236" y="2398023"/>
            <a:ext cx="10522735" cy="5490954"/>
          </a:xfrm>
          <a:custGeom>
            <a:avLst/>
            <a:gdLst/>
            <a:ahLst/>
            <a:cxnLst/>
            <a:rect r="r" b="b" t="t" l="l"/>
            <a:pathLst>
              <a:path h="5490954" w="10522735">
                <a:moveTo>
                  <a:pt x="0" y="5490954"/>
                </a:moveTo>
                <a:lnTo>
                  <a:pt x="10522735" y="5490954"/>
                </a:lnTo>
                <a:lnTo>
                  <a:pt x="10522735" y="0"/>
                </a:lnTo>
                <a:lnTo>
                  <a:pt x="0" y="0"/>
                </a:lnTo>
                <a:lnTo>
                  <a:pt x="0" y="549095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21773" y="157292"/>
            <a:ext cx="10404909" cy="1040486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a:ln w="38100" cap="sq">
              <a:solidFill>
                <a:srgbClr val="000000"/>
              </a:solidFill>
              <a:prstDash val="solid"/>
              <a:miter/>
            </a:ln>
          </p:spPr>
        </p:sp>
      </p:grpSp>
      <p:grpSp>
        <p:nvGrpSpPr>
          <p:cNvPr name="Group 5" id="5"/>
          <p:cNvGrpSpPr/>
          <p:nvPr/>
        </p:nvGrpSpPr>
        <p:grpSpPr>
          <a:xfrm rot="0">
            <a:off x="8312757" y="6445388"/>
            <a:ext cx="7009358" cy="1398154"/>
            <a:chOff x="0" y="0"/>
            <a:chExt cx="9345810" cy="1864205"/>
          </a:xfrm>
        </p:grpSpPr>
        <p:grpSp>
          <p:nvGrpSpPr>
            <p:cNvPr name="Group 6" id="6"/>
            <p:cNvGrpSpPr/>
            <p:nvPr/>
          </p:nvGrpSpPr>
          <p:grpSpPr>
            <a:xfrm rot="0">
              <a:off x="0" y="0"/>
              <a:ext cx="9345810" cy="1546271"/>
              <a:chOff x="0" y="0"/>
              <a:chExt cx="1250766" cy="206940"/>
            </a:xfrm>
          </p:grpSpPr>
          <p:sp>
            <p:nvSpPr>
              <p:cNvPr name="Freeform 7" id="7"/>
              <p:cNvSpPr/>
              <p:nvPr/>
            </p:nvSpPr>
            <p:spPr>
              <a:xfrm flipH="false" flipV="false" rot="0">
                <a:off x="18844" y="0"/>
                <a:ext cx="1213078" cy="206940"/>
              </a:xfrm>
              <a:custGeom>
                <a:avLst/>
                <a:gdLst/>
                <a:ahLst/>
                <a:cxnLst/>
                <a:rect r="r" b="b" t="t" l="l"/>
                <a:pathLst>
                  <a:path h="206940" w="1213078">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name="TextBox 8" id="8"/>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nvGrpSpPr>
            <p:cNvPr name="Group 9" id="9"/>
            <p:cNvGrpSpPr/>
            <p:nvPr/>
          </p:nvGrpSpPr>
          <p:grpSpPr>
            <a:xfrm rot="0">
              <a:off x="4451974" y="1170495"/>
              <a:ext cx="4192850" cy="693710"/>
              <a:chOff x="0" y="0"/>
              <a:chExt cx="1250766" cy="206940"/>
            </a:xfrm>
          </p:grpSpPr>
          <p:sp>
            <p:nvSpPr>
              <p:cNvPr name="Freeform 10" id="10"/>
              <p:cNvSpPr/>
              <p:nvPr/>
            </p:nvSpPr>
            <p:spPr>
              <a:xfrm flipH="false" flipV="false" rot="0">
                <a:off x="22107" y="0"/>
                <a:ext cx="1206553" cy="206940"/>
              </a:xfrm>
              <a:custGeom>
                <a:avLst/>
                <a:gdLst/>
                <a:ahLst/>
                <a:cxnLst/>
                <a:rect r="r" b="b" t="t" l="l"/>
                <a:pathLst>
                  <a:path h="206940" w="1206553">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name="TextBox 11" id="11"/>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sp>
          <p:nvSpPr>
            <p:cNvPr name="TextBox 12" id="12"/>
            <p:cNvSpPr txBox="true"/>
            <p:nvPr/>
          </p:nvSpPr>
          <p:spPr>
            <a:xfrm rot="0">
              <a:off x="1106531" y="317846"/>
              <a:ext cx="7787659" cy="790363"/>
            </a:xfrm>
            <a:prstGeom prst="rect">
              <a:avLst/>
            </a:prstGeom>
          </p:spPr>
          <p:txBody>
            <a:bodyPr anchor="t" rtlCol="false" tIns="0" lIns="0" bIns="0" rIns="0">
              <a:spAutoFit/>
            </a:bodyPr>
            <a:lstStyle/>
            <a:p>
              <a:pPr algn="l">
                <a:lnSpc>
                  <a:spcPts val="4519"/>
                </a:lnSpc>
              </a:pPr>
              <a:r>
                <a:rPr lang="en-US" sz="3999" b="true">
                  <a:solidFill>
                    <a:srgbClr val="FCFEFF"/>
                  </a:solidFill>
                  <a:latin typeface="Source Sans Pro Bold"/>
                  <a:ea typeface="Source Sans Pro Bold"/>
                  <a:cs typeface="Source Sans Pro Bold"/>
                  <a:sym typeface="Source Sans Pro Bold"/>
                </a:rPr>
                <a:t>   Jadesola Arowolo</a:t>
              </a:r>
            </a:p>
          </p:txBody>
        </p:sp>
      </p:grpSp>
      <p:grpSp>
        <p:nvGrpSpPr>
          <p:cNvPr name="Group 13" id="13"/>
          <p:cNvGrpSpPr/>
          <p:nvPr/>
        </p:nvGrpSpPr>
        <p:grpSpPr>
          <a:xfrm rot="0">
            <a:off x="3408373" y="5639916"/>
            <a:ext cx="5114123" cy="5114123"/>
            <a:chOff x="0" y="0"/>
            <a:chExt cx="6818831" cy="6818831"/>
          </a:xfrm>
        </p:grpSpPr>
        <p:grpSp>
          <p:nvGrpSpPr>
            <p:cNvPr name="Group 14" id="14"/>
            <p:cNvGrpSpPr/>
            <p:nvPr/>
          </p:nvGrpSpPr>
          <p:grpSpPr>
            <a:xfrm rot="0">
              <a:off x="0" y="0"/>
              <a:ext cx="6818831" cy="68188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6" id="16"/>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17" id="17"/>
            <p:cNvGrpSpPr/>
            <p:nvPr/>
          </p:nvGrpSpPr>
          <p:grpSpPr>
            <a:xfrm rot="0">
              <a:off x="203869" y="214274"/>
              <a:ext cx="6390308" cy="6390283"/>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2642" r="0" b="-12642"/>
                </a:stretch>
              </a:blipFill>
              <a:ln w="38100" cap="sq">
                <a:solidFill>
                  <a:srgbClr val="000000"/>
                </a:solidFill>
                <a:prstDash val="solid"/>
                <a:miter/>
              </a:ln>
            </p:spPr>
          </p:sp>
        </p:grpSp>
      </p:grpSp>
      <p:sp>
        <p:nvSpPr>
          <p:cNvPr name="TextBox 19" id="19"/>
          <p:cNvSpPr txBox="true"/>
          <p:nvPr/>
        </p:nvSpPr>
        <p:spPr>
          <a:xfrm rot="0">
            <a:off x="5677462" y="285028"/>
            <a:ext cx="12279948" cy="1334944"/>
          </a:xfrm>
          <a:prstGeom prst="rect">
            <a:avLst/>
          </a:prstGeom>
        </p:spPr>
        <p:txBody>
          <a:bodyPr anchor="t" rtlCol="false" tIns="0" lIns="0" bIns="0" rIns="0">
            <a:spAutoFit/>
          </a:bodyPr>
          <a:lstStyle/>
          <a:p>
            <a:pPr algn="l">
              <a:lnSpc>
                <a:spcPts val="10863"/>
              </a:lnSpc>
            </a:pPr>
            <a:r>
              <a:rPr lang="en-US" sz="7759">
                <a:solidFill>
                  <a:srgbClr val="3275C5"/>
                </a:solidFill>
                <a:latin typeface="Dynamo Medium"/>
                <a:ea typeface="Dynamo Medium"/>
                <a:cs typeface="Dynamo Medium"/>
                <a:sym typeface="Dynamo Medium"/>
              </a:rPr>
              <a:t>NURSES' IMPACT:</a:t>
            </a:r>
          </a:p>
        </p:txBody>
      </p:sp>
      <p:sp>
        <p:nvSpPr>
          <p:cNvPr name="TextBox 20" id="20"/>
          <p:cNvSpPr txBox="true"/>
          <p:nvPr/>
        </p:nvSpPr>
        <p:spPr>
          <a:xfrm rot="0">
            <a:off x="9245388" y="585917"/>
            <a:ext cx="6589880" cy="3299888"/>
          </a:xfrm>
          <a:prstGeom prst="rect">
            <a:avLst/>
          </a:prstGeom>
        </p:spPr>
        <p:txBody>
          <a:bodyPr anchor="t" rtlCol="false" tIns="0" lIns="0" bIns="0" rIns="0">
            <a:spAutoFit/>
          </a:bodyPr>
          <a:lstStyle/>
          <a:p>
            <a:pPr algn="r">
              <a:lnSpc>
                <a:spcPts val="8559"/>
              </a:lnSpc>
            </a:pPr>
            <a:r>
              <a:rPr lang="en-US" sz="8074" spc="32">
                <a:solidFill>
                  <a:srgbClr val="56AAF0"/>
                </a:solidFill>
                <a:latin typeface="Dynamo Medium"/>
                <a:ea typeface="Dynamo Medium"/>
                <a:cs typeface="Dynamo Medium"/>
                <a:sym typeface="Dynamo Medium"/>
              </a:rPr>
              <a:t>NURSES MAKING A DIFFERENCE</a:t>
            </a:r>
          </a:p>
        </p:txBody>
      </p:sp>
      <p:sp>
        <p:nvSpPr>
          <p:cNvPr name="TextBox 21" id="21"/>
          <p:cNvSpPr txBox="true"/>
          <p:nvPr/>
        </p:nvSpPr>
        <p:spPr>
          <a:xfrm rot="0">
            <a:off x="9828415" y="7884692"/>
            <a:ext cx="3085835" cy="607916"/>
          </a:xfrm>
          <a:prstGeom prst="rect">
            <a:avLst/>
          </a:prstGeom>
        </p:spPr>
        <p:txBody>
          <a:bodyPr anchor="t" rtlCol="false" tIns="0" lIns="0" bIns="0" rIns="0">
            <a:spAutoFit/>
          </a:bodyPr>
          <a:lstStyle/>
          <a:p>
            <a:pPr algn="ctr">
              <a:lnSpc>
                <a:spcPts val="4817"/>
              </a:lnSpc>
            </a:pPr>
            <a:r>
              <a:rPr lang="en-US" sz="3441" b="true">
                <a:solidFill>
                  <a:srgbClr val="000000"/>
                </a:solidFill>
                <a:latin typeface="Roboto Bold"/>
                <a:ea typeface="Roboto Bold"/>
                <a:cs typeface="Roboto Bold"/>
                <a:sym typeface="Roboto Bold"/>
              </a:rPr>
              <a:t>Nuse Advocate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821516" y="1897973"/>
            <a:ext cx="10511830" cy="6491055"/>
          </a:xfrm>
          <a:custGeom>
            <a:avLst/>
            <a:gdLst/>
            <a:ahLst/>
            <a:cxnLst/>
            <a:rect r="r" b="b" t="t" l="l"/>
            <a:pathLst>
              <a:path h="6491055" w="10511830">
                <a:moveTo>
                  <a:pt x="0" y="0"/>
                </a:moveTo>
                <a:lnTo>
                  <a:pt x="10511830" y="0"/>
                </a:lnTo>
                <a:lnTo>
                  <a:pt x="10511830" y="6491054"/>
                </a:lnTo>
                <a:lnTo>
                  <a:pt x="0" y="6491054"/>
                </a:lnTo>
                <a:lnTo>
                  <a:pt x="0" y="0"/>
                </a:lnTo>
                <a:close/>
              </a:path>
            </a:pathLst>
          </a:custGeom>
          <a:blipFill>
            <a:blip r:embed="rId2"/>
            <a:stretch>
              <a:fillRect l="0" t="0" r="0" b="0"/>
            </a:stretch>
          </a:blipFill>
        </p:spPr>
      </p:sp>
      <p:grpSp>
        <p:nvGrpSpPr>
          <p:cNvPr name="Group 3" id="3"/>
          <p:cNvGrpSpPr/>
          <p:nvPr/>
        </p:nvGrpSpPr>
        <p:grpSpPr>
          <a:xfrm rot="0">
            <a:off x="12158027" y="3585454"/>
            <a:ext cx="6129973" cy="612997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29048" y="0"/>
                  </a:moveTo>
                  <a:lnTo>
                    <a:pt x="783752" y="0"/>
                  </a:lnTo>
                  <a:cubicBezTo>
                    <a:pt x="799795" y="0"/>
                    <a:pt x="812800" y="13005"/>
                    <a:pt x="812800" y="29048"/>
                  </a:cubicBezTo>
                  <a:lnTo>
                    <a:pt x="812800" y="783752"/>
                  </a:lnTo>
                  <a:cubicBezTo>
                    <a:pt x="812800" y="799795"/>
                    <a:pt x="799795" y="812800"/>
                    <a:pt x="783752" y="812800"/>
                  </a:cubicBezTo>
                  <a:lnTo>
                    <a:pt x="29048" y="812800"/>
                  </a:lnTo>
                  <a:cubicBezTo>
                    <a:pt x="13005" y="812800"/>
                    <a:pt x="0" y="799795"/>
                    <a:pt x="0" y="783752"/>
                  </a:cubicBezTo>
                  <a:lnTo>
                    <a:pt x="0" y="29048"/>
                  </a:lnTo>
                  <a:cubicBezTo>
                    <a:pt x="0" y="13005"/>
                    <a:pt x="13005" y="0"/>
                    <a:pt x="29048" y="0"/>
                  </a:cubicBezTo>
                  <a:close/>
                </a:path>
              </a:pathLst>
            </a:custGeom>
            <a:blipFill>
              <a:blip r:embed="rId3"/>
              <a:stretch>
                <a:fillRect l="0" t="-12500" r="0" b="-12500"/>
              </a:stretch>
            </a:blipFill>
          </p:spPr>
        </p:sp>
      </p:grpSp>
      <p:sp>
        <p:nvSpPr>
          <p:cNvPr name="TextBox 5" id="5"/>
          <p:cNvSpPr txBox="true"/>
          <p:nvPr/>
        </p:nvSpPr>
        <p:spPr>
          <a:xfrm rot="0">
            <a:off x="3459795" y="726661"/>
            <a:ext cx="12919880" cy="1691330"/>
          </a:xfrm>
          <a:prstGeom prst="rect">
            <a:avLst/>
          </a:prstGeom>
        </p:spPr>
        <p:txBody>
          <a:bodyPr anchor="t" rtlCol="false" tIns="0" lIns="0" bIns="0" rIns="0">
            <a:spAutoFit/>
          </a:bodyPr>
          <a:lstStyle/>
          <a:p>
            <a:pPr algn="l">
              <a:lnSpc>
                <a:spcPts val="6597"/>
              </a:lnSpc>
            </a:pPr>
            <a:r>
              <a:rPr lang="en-US" sz="6283">
                <a:solidFill>
                  <a:srgbClr val="56AAF0"/>
                </a:solidFill>
                <a:latin typeface="Dynamo Medium"/>
                <a:ea typeface="Dynamo Medium"/>
                <a:cs typeface="Dynamo Medium"/>
                <a:sym typeface="Dynamo Medium"/>
              </a:rPr>
              <a:t>THE FUTURE OF NURSING: ADVANCING ADVOCACY, EQUITY, AND EXCELLENCE</a:t>
            </a:r>
          </a:p>
        </p:txBody>
      </p:sp>
      <p:sp>
        <p:nvSpPr>
          <p:cNvPr name="TextBox 6" id="6"/>
          <p:cNvSpPr txBox="true"/>
          <p:nvPr/>
        </p:nvSpPr>
        <p:spPr>
          <a:xfrm rot="0">
            <a:off x="3459795" y="3594979"/>
            <a:ext cx="8357636" cy="6186932"/>
          </a:xfrm>
          <a:prstGeom prst="rect">
            <a:avLst/>
          </a:prstGeom>
        </p:spPr>
        <p:txBody>
          <a:bodyPr anchor="t" rtlCol="false" tIns="0" lIns="0" bIns="0" rIns="0">
            <a:spAutoFit/>
          </a:bodyPr>
          <a:lstStyle/>
          <a:p>
            <a:pPr algn="l">
              <a:lnSpc>
                <a:spcPts val="4878"/>
              </a:lnSpc>
            </a:pPr>
            <a:r>
              <a:rPr lang="en-US" sz="4099" spc="16" b="true">
                <a:solidFill>
                  <a:srgbClr val="000000"/>
                </a:solidFill>
                <a:latin typeface="Roboto Bold"/>
                <a:ea typeface="Roboto Bold"/>
                <a:cs typeface="Roboto Bold"/>
                <a:sym typeface="Roboto Bold"/>
              </a:rPr>
              <a:t>As we look to the future, nurses will continue to be the driving force behind advocacy, equity, and excellence in healthcare.</a:t>
            </a:r>
          </a:p>
          <a:p>
            <a:pPr algn="l">
              <a:lnSpc>
                <a:spcPts val="4878"/>
              </a:lnSpc>
            </a:pPr>
          </a:p>
          <a:p>
            <a:pPr algn="l">
              <a:lnSpc>
                <a:spcPts val="4878"/>
              </a:lnSpc>
            </a:pPr>
            <a:r>
              <a:rPr lang="en-US" sz="4099" spc="16" b="true">
                <a:solidFill>
                  <a:srgbClr val="000000"/>
                </a:solidFill>
                <a:latin typeface="Roboto Bold"/>
                <a:ea typeface="Roboto Bold"/>
                <a:cs typeface="Roboto Bold"/>
                <a:sym typeface="Roboto Bold"/>
              </a:rPr>
              <a:t>Nurses will continue to shape the future of healthcare by staying committed to advocacy, striving for equity, and setting the bar for excellence in care.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false" rot="0">
            <a:off x="8788436" y="-316726"/>
            <a:ext cx="7886994" cy="10920453"/>
          </a:xfrm>
          <a:custGeom>
            <a:avLst/>
            <a:gdLst/>
            <a:ahLst/>
            <a:cxnLst/>
            <a:rect r="r" b="b" t="t" l="l"/>
            <a:pathLst>
              <a:path h="10920453" w="7886994">
                <a:moveTo>
                  <a:pt x="7886994" y="0"/>
                </a:moveTo>
                <a:lnTo>
                  <a:pt x="0" y="0"/>
                </a:lnTo>
                <a:lnTo>
                  <a:pt x="0" y="10920452"/>
                </a:lnTo>
                <a:lnTo>
                  <a:pt x="7886994" y="10920452"/>
                </a:lnTo>
                <a:lnTo>
                  <a:pt x="7886994" y="0"/>
                </a:lnTo>
                <a:close/>
              </a:path>
            </a:pathLst>
          </a:custGeom>
          <a:blipFill>
            <a:blip r:embed="rId2"/>
            <a:stretch>
              <a:fillRect l="0" t="0" r="0" b="0"/>
            </a:stretch>
          </a:blipFill>
        </p:spPr>
      </p:sp>
      <p:grpSp>
        <p:nvGrpSpPr>
          <p:cNvPr name="Group 3" id="3"/>
          <p:cNvGrpSpPr/>
          <p:nvPr/>
        </p:nvGrpSpPr>
        <p:grpSpPr>
          <a:xfrm rot="0">
            <a:off x="11487853" y="0"/>
            <a:ext cx="6800147" cy="10287000"/>
            <a:chOff x="0" y="0"/>
            <a:chExt cx="1790985" cy="2709333"/>
          </a:xfrm>
        </p:grpSpPr>
        <p:sp>
          <p:nvSpPr>
            <p:cNvPr name="Freeform 4" id="4"/>
            <p:cNvSpPr/>
            <p:nvPr/>
          </p:nvSpPr>
          <p:spPr>
            <a:xfrm flipH="false" flipV="false" rot="0">
              <a:off x="0" y="0"/>
              <a:ext cx="1790985" cy="2709333"/>
            </a:xfrm>
            <a:custGeom>
              <a:avLst/>
              <a:gdLst/>
              <a:ahLst/>
              <a:cxnLst/>
              <a:rect r="r" b="b" t="t" l="l"/>
              <a:pathLst>
                <a:path h="2709333" w="1790985">
                  <a:moveTo>
                    <a:pt x="0" y="0"/>
                  </a:moveTo>
                  <a:lnTo>
                    <a:pt x="1790985" y="0"/>
                  </a:lnTo>
                  <a:lnTo>
                    <a:pt x="1790985" y="2709333"/>
                  </a:lnTo>
                  <a:lnTo>
                    <a:pt x="0" y="2709333"/>
                  </a:lnTo>
                  <a:close/>
                </a:path>
              </a:pathLst>
            </a:custGeom>
            <a:solidFill>
              <a:srgbClr val="38B6FF">
                <a:alpha val="15686"/>
              </a:srgbClr>
            </a:solidFill>
          </p:spPr>
        </p:sp>
        <p:sp>
          <p:nvSpPr>
            <p:cNvPr name="TextBox 5" id="5"/>
            <p:cNvSpPr txBox="true"/>
            <p:nvPr/>
          </p:nvSpPr>
          <p:spPr>
            <a:xfrm>
              <a:off x="0" y="-47625"/>
              <a:ext cx="1790985" cy="275695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3448197" y="2398023"/>
            <a:ext cx="10522735" cy="5490954"/>
          </a:xfrm>
          <a:custGeom>
            <a:avLst/>
            <a:gdLst/>
            <a:ahLst/>
            <a:cxnLst/>
            <a:rect r="r" b="b" t="t" l="l"/>
            <a:pathLst>
              <a:path h="5490954" w="10522735">
                <a:moveTo>
                  <a:pt x="0" y="0"/>
                </a:moveTo>
                <a:lnTo>
                  <a:pt x="10522734" y="0"/>
                </a:lnTo>
                <a:lnTo>
                  <a:pt x="10522734" y="5490954"/>
                </a:lnTo>
                <a:lnTo>
                  <a:pt x="0" y="5490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6176189">
            <a:off x="719498" y="7611749"/>
            <a:ext cx="2281222" cy="3293102"/>
          </a:xfrm>
          <a:custGeom>
            <a:avLst/>
            <a:gdLst/>
            <a:ahLst/>
            <a:cxnLst/>
            <a:rect r="r" b="b" t="t" l="l"/>
            <a:pathLst>
              <a:path h="3293102" w="2281222">
                <a:moveTo>
                  <a:pt x="0" y="0"/>
                </a:moveTo>
                <a:lnTo>
                  <a:pt x="2281222" y="0"/>
                </a:lnTo>
                <a:lnTo>
                  <a:pt x="2281222" y="3293102"/>
                </a:lnTo>
                <a:lnTo>
                  <a:pt x="0" y="32931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4679373" y="-1273212"/>
            <a:ext cx="8218127" cy="2922191"/>
            <a:chOff x="0" y="0"/>
            <a:chExt cx="1142925" cy="406400"/>
          </a:xfrm>
        </p:grpSpPr>
        <p:sp>
          <p:nvSpPr>
            <p:cNvPr name="Freeform 9" id="9"/>
            <p:cNvSpPr/>
            <p:nvPr/>
          </p:nvSpPr>
          <p:spPr>
            <a:xfrm flipH="false" flipV="false" rot="0">
              <a:off x="0" y="0"/>
              <a:ext cx="1142925" cy="406400"/>
            </a:xfrm>
            <a:custGeom>
              <a:avLst/>
              <a:gdLst/>
              <a:ahLst/>
              <a:cxnLst/>
              <a:rect r="r" b="b" t="t" l="l"/>
              <a:pathLst>
                <a:path h="406400" w="1142925">
                  <a:moveTo>
                    <a:pt x="939725" y="0"/>
                  </a:moveTo>
                  <a:cubicBezTo>
                    <a:pt x="1051950" y="0"/>
                    <a:pt x="1142925" y="90976"/>
                    <a:pt x="1142925" y="203200"/>
                  </a:cubicBezTo>
                  <a:cubicBezTo>
                    <a:pt x="1142925" y="315424"/>
                    <a:pt x="1051950" y="406400"/>
                    <a:pt x="939725" y="406400"/>
                  </a:cubicBezTo>
                  <a:lnTo>
                    <a:pt x="203200" y="406400"/>
                  </a:lnTo>
                  <a:cubicBezTo>
                    <a:pt x="90976" y="406400"/>
                    <a:pt x="0" y="315424"/>
                    <a:pt x="0" y="203200"/>
                  </a:cubicBezTo>
                  <a:cubicBezTo>
                    <a:pt x="0" y="90976"/>
                    <a:pt x="90976" y="0"/>
                    <a:pt x="203200" y="0"/>
                  </a:cubicBezTo>
                  <a:close/>
                </a:path>
              </a:pathLst>
            </a:custGeom>
            <a:solidFill>
              <a:srgbClr val="64CAF4"/>
            </a:solidFill>
          </p:spPr>
        </p:sp>
        <p:sp>
          <p:nvSpPr>
            <p:cNvPr name="TextBox 10" id="10"/>
            <p:cNvSpPr txBox="true"/>
            <p:nvPr/>
          </p:nvSpPr>
          <p:spPr>
            <a:xfrm>
              <a:off x="0" y="19050"/>
              <a:ext cx="1142925" cy="387350"/>
            </a:xfrm>
            <a:prstGeom prst="rect">
              <a:avLst/>
            </a:prstGeom>
          </p:spPr>
          <p:txBody>
            <a:bodyPr anchor="ctr" rtlCol="false" tIns="50800" lIns="50800" bIns="50800" rIns="50800"/>
            <a:lstStyle/>
            <a:p>
              <a:pPr algn="ctr">
                <a:lnSpc>
                  <a:spcPts val="1993"/>
                </a:lnSpc>
              </a:pPr>
              <a:r>
                <a:rPr lang="en-US" b="true" sz="1763">
                  <a:solidFill>
                    <a:srgbClr val="FFFFFF"/>
                  </a:solidFill>
                  <a:latin typeface="Assistant Bold"/>
                  <a:ea typeface="Assistant Bold"/>
                  <a:cs typeface="Assistant Bold"/>
                  <a:sym typeface="Assistant Bold"/>
                </a:rPr>
                <a:t>0</a:t>
              </a:r>
            </a:p>
          </p:txBody>
        </p:sp>
      </p:grpSp>
      <p:sp>
        <p:nvSpPr>
          <p:cNvPr name="Freeform 11" id="11"/>
          <p:cNvSpPr/>
          <p:nvPr/>
        </p:nvSpPr>
        <p:spPr>
          <a:xfrm flipH="false" flipV="false" rot="-1738406">
            <a:off x="16515566" y="-369953"/>
            <a:ext cx="3544867" cy="3067922"/>
          </a:xfrm>
          <a:custGeom>
            <a:avLst/>
            <a:gdLst/>
            <a:ahLst/>
            <a:cxnLst/>
            <a:rect r="r" b="b" t="t" l="l"/>
            <a:pathLst>
              <a:path h="3067922" w="3544867">
                <a:moveTo>
                  <a:pt x="0" y="0"/>
                </a:moveTo>
                <a:lnTo>
                  <a:pt x="3544868" y="0"/>
                </a:lnTo>
                <a:lnTo>
                  <a:pt x="3544868" y="3067922"/>
                </a:lnTo>
                <a:lnTo>
                  <a:pt x="0" y="30679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3720218" y="3521397"/>
            <a:ext cx="15374690" cy="5108194"/>
          </a:xfrm>
          <a:prstGeom prst="rect">
            <a:avLst/>
          </a:prstGeom>
        </p:spPr>
        <p:txBody>
          <a:bodyPr anchor="t" rtlCol="false" tIns="0" lIns="0" bIns="0" rIns="0">
            <a:spAutoFit/>
          </a:bodyPr>
          <a:lstStyle/>
          <a:p>
            <a:pPr algn="l" marL="928369" indent="-464185" lvl="1">
              <a:lnSpc>
                <a:spcPts val="8212"/>
              </a:lnSpc>
              <a:buFont typeface="Arial"/>
              <a:buChar char="•"/>
            </a:pPr>
            <a:r>
              <a:rPr lang="en-US" b="true" sz="4299" spc="159">
                <a:solidFill>
                  <a:srgbClr val="000000"/>
                </a:solidFill>
                <a:latin typeface="Roboto Bold"/>
                <a:ea typeface="Roboto Bold"/>
                <a:cs typeface="Roboto Bold"/>
                <a:sym typeface="Roboto Bold"/>
              </a:rPr>
              <a:t>》Advocacy &amp; It's Key Elements</a:t>
            </a:r>
          </a:p>
          <a:p>
            <a:pPr algn="l" marL="928369" indent="-464185" lvl="1">
              <a:lnSpc>
                <a:spcPts val="8212"/>
              </a:lnSpc>
              <a:buFont typeface="Arial"/>
              <a:buChar char="•"/>
            </a:pPr>
            <a:r>
              <a:rPr lang="en-US" b="true" sz="4299" spc="159">
                <a:solidFill>
                  <a:srgbClr val="000000"/>
                </a:solidFill>
                <a:latin typeface="Roboto Bold"/>
                <a:ea typeface="Roboto Bold"/>
                <a:cs typeface="Roboto Bold"/>
                <a:sym typeface="Roboto Bold"/>
              </a:rPr>
              <a:t>》Equity and Its key elements.</a:t>
            </a:r>
          </a:p>
          <a:p>
            <a:pPr algn="l" marL="928369" indent="-464185" lvl="1">
              <a:lnSpc>
                <a:spcPts val="8212"/>
              </a:lnSpc>
              <a:buFont typeface="Arial"/>
              <a:buChar char="•"/>
            </a:pPr>
            <a:r>
              <a:rPr lang="en-US" b="true" sz="4299" spc="159">
                <a:solidFill>
                  <a:srgbClr val="000000"/>
                </a:solidFill>
                <a:latin typeface="Roboto Bold"/>
                <a:ea typeface="Roboto Bold"/>
                <a:cs typeface="Roboto Bold"/>
                <a:sym typeface="Roboto Bold"/>
              </a:rPr>
              <a:t>》Excellence and its key elements.</a:t>
            </a:r>
          </a:p>
          <a:p>
            <a:pPr algn="l" marL="928369" indent="-464185" lvl="1">
              <a:lnSpc>
                <a:spcPts val="8212"/>
              </a:lnSpc>
              <a:buFont typeface="Arial"/>
              <a:buChar char="•"/>
            </a:pPr>
            <a:r>
              <a:rPr lang="en-US" b="true" sz="4299" spc="159">
                <a:solidFill>
                  <a:srgbClr val="000000"/>
                </a:solidFill>
                <a:latin typeface="Roboto Bold"/>
                <a:ea typeface="Roboto Bold"/>
                <a:cs typeface="Roboto Bold"/>
                <a:sym typeface="Roboto Bold"/>
              </a:rPr>
              <a:t>》Interconnection of the Concepts</a:t>
            </a:r>
          </a:p>
          <a:p>
            <a:pPr algn="l" marL="928369" indent="-464185" lvl="1">
              <a:lnSpc>
                <a:spcPts val="8212"/>
              </a:lnSpc>
              <a:buFont typeface="Arial"/>
              <a:buChar char="•"/>
            </a:pPr>
            <a:r>
              <a:rPr lang="en-US" b="true" sz="4299" spc="159">
                <a:solidFill>
                  <a:srgbClr val="000000"/>
                </a:solidFill>
                <a:latin typeface="Roboto Bold"/>
                <a:ea typeface="Roboto Bold"/>
                <a:cs typeface="Roboto Bold"/>
                <a:sym typeface="Roboto Bold"/>
              </a:rPr>
              <a:t>》Final Words.</a:t>
            </a:r>
          </a:p>
        </p:txBody>
      </p:sp>
      <p:sp>
        <p:nvSpPr>
          <p:cNvPr name="TextBox 13" id="13"/>
          <p:cNvSpPr txBox="true"/>
          <p:nvPr/>
        </p:nvSpPr>
        <p:spPr>
          <a:xfrm rot="0">
            <a:off x="5330954" y="513196"/>
            <a:ext cx="7086415" cy="1135783"/>
          </a:xfrm>
          <a:prstGeom prst="rect">
            <a:avLst/>
          </a:prstGeom>
        </p:spPr>
        <p:txBody>
          <a:bodyPr anchor="t" rtlCol="false" tIns="0" lIns="0" bIns="0" rIns="0">
            <a:spAutoFit/>
          </a:bodyPr>
          <a:lstStyle/>
          <a:p>
            <a:pPr algn="l">
              <a:lnSpc>
                <a:spcPts val="8655"/>
              </a:lnSpc>
            </a:pPr>
            <a:r>
              <a:rPr lang="en-US" sz="8165" spc="816">
                <a:solidFill>
                  <a:srgbClr val="000000"/>
                </a:solidFill>
                <a:latin typeface="League Spartan"/>
                <a:ea typeface="League Spartan"/>
                <a:cs typeface="League Spartan"/>
                <a:sym typeface="League Spartan"/>
              </a:rPr>
              <a:t>OVERVIEW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63075" y="719455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27387" y="455476"/>
            <a:ext cx="18942773" cy="1691330"/>
          </a:xfrm>
          <a:prstGeom prst="rect">
            <a:avLst/>
          </a:prstGeom>
        </p:spPr>
        <p:txBody>
          <a:bodyPr anchor="t" rtlCol="false" tIns="0" lIns="0" bIns="0" rIns="0">
            <a:spAutoFit/>
          </a:bodyPr>
          <a:lstStyle/>
          <a:p>
            <a:pPr algn="ctr">
              <a:lnSpc>
                <a:spcPts val="6597"/>
              </a:lnSpc>
            </a:pPr>
            <a:r>
              <a:rPr lang="en-US" sz="6283">
                <a:solidFill>
                  <a:srgbClr val="56AAF0"/>
                </a:solidFill>
                <a:latin typeface="Dynamo Medium"/>
                <a:ea typeface="Dynamo Medium"/>
                <a:cs typeface="Dynamo Medium"/>
                <a:sym typeface="Dynamo Medium"/>
              </a:rPr>
              <a:t>THE FUTURE OF NURSING: ADVANCING ADVOCACY, EQUITY, AND EXCELLENCE</a:t>
            </a:r>
          </a:p>
        </p:txBody>
      </p:sp>
      <p:grpSp>
        <p:nvGrpSpPr>
          <p:cNvPr name="Group 5" id="5"/>
          <p:cNvGrpSpPr/>
          <p:nvPr/>
        </p:nvGrpSpPr>
        <p:grpSpPr>
          <a:xfrm rot="0">
            <a:off x="380737" y="2146806"/>
            <a:ext cx="5461175" cy="5732203"/>
            <a:chOff x="0" y="0"/>
            <a:chExt cx="7281567" cy="7642937"/>
          </a:xfrm>
        </p:grpSpPr>
        <p:sp>
          <p:nvSpPr>
            <p:cNvPr name="TextBox 6" id="6"/>
            <p:cNvSpPr txBox="true"/>
            <p:nvPr/>
          </p:nvSpPr>
          <p:spPr>
            <a:xfrm rot="0">
              <a:off x="2557743" y="3788957"/>
              <a:ext cx="4385656" cy="3853980"/>
            </a:xfrm>
            <a:prstGeom prst="rect">
              <a:avLst/>
            </a:prstGeom>
          </p:spPr>
          <p:txBody>
            <a:bodyPr anchor="t" rtlCol="false" tIns="0" lIns="0" bIns="0" rIns="0">
              <a:spAutoFit/>
            </a:bodyPr>
            <a:lstStyle/>
            <a:p>
              <a:pPr algn="l">
                <a:lnSpc>
                  <a:spcPts val="3844"/>
                </a:lnSpc>
              </a:pPr>
              <a:r>
                <a:rPr lang="en-US" sz="3125" spc="12" b="true">
                  <a:solidFill>
                    <a:srgbClr val="000000"/>
                  </a:solidFill>
                  <a:latin typeface="Roboto Bold"/>
                  <a:ea typeface="Roboto Bold"/>
                  <a:cs typeface="Roboto Bold"/>
                  <a:sym typeface="Roboto Bold"/>
                </a:rPr>
                <a:t>telemedicine, home health care, and advanced technologies to reach patients in new ways.  </a:t>
              </a:r>
            </a:p>
          </p:txBody>
        </p:sp>
        <p:sp>
          <p:nvSpPr>
            <p:cNvPr name="Freeform 7" id="7"/>
            <p:cNvSpPr/>
            <p:nvPr/>
          </p:nvSpPr>
          <p:spPr>
            <a:xfrm flipH="true" flipV="true" rot="0">
              <a:off x="0" y="0"/>
              <a:ext cx="7281567" cy="3521630"/>
            </a:xfrm>
            <a:custGeom>
              <a:avLst/>
              <a:gdLst/>
              <a:ahLst/>
              <a:cxnLst/>
              <a:rect r="r" b="b" t="t" l="l"/>
              <a:pathLst>
                <a:path h="3521630" w="7281567">
                  <a:moveTo>
                    <a:pt x="7281567" y="3521630"/>
                  </a:moveTo>
                  <a:lnTo>
                    <a:pt x="0" y="3521630"/>
                  </a:lnTo>
                  <a:lnTo>
                    <a:pt x="0" y="0"/>
                  </a:lnTo>
                  <a:lnTo>
                    <a:pt x="7281567" y="0"/>
                  </a:lnTo>
                  <a:lnTo>
                    <a:pt x="7281567" y="352163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0065" y="850422"/>
              <a:ext cx="1923500" cy="1927003"/>
            </a:xfrm>
            <a:custGeom>
              <a:avLst/>
              <a:gdLst/>
              <a:ahLst/>
              <a:cxnLst/>
              <a:rect r="r" b="b" t="t" l="l"/>
              <a:pathLst>
                <a:path h="1927003" w="1923500">
                  <a:moveTo>
                    <a:pt x="0" y="0"/>
                  </a:moveTo>
                  <a:lnTo>
                    <a:pt x="1923499" y="0"/>
                  </a:lnTo>
                  <a:lnTo>
                    <a:pt x="1923499" y="1927003"/>
                  </a:lnTo>
                  <a:lnTo>
                    <a:pt x="0" y="1927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993318" y="1297341"/>
              <a:ext cx="3950081" cy="2122990"/>
            </a:xfrm>
            <a:prstGeom prst="rect">
              <a:avLst/>
            </a:prstGeom>
          </p:spPr>
          <p:txBody>
            <a:bodyPr anchor="t" rtlCol="false" tIns="0" lIns="0" bIns="0" rIns="0">
              <a:spAutoFit/>
            </a:bodyPr>
            <a:lstStyle/>
            <a:p>
              <a:pPr algn="ctr">
                <a:lnSpc>
                  <a:spcPts val="6487"/>
                </a:lnSpc>
              </a:pPr>
              <a:r>
                <a:rPr lang="en-US" b="true" sz="4633" spc="-296">
                  <a:solidFill>
                    <a:srgbClr val="FCFEFF"/>
                  </a:solidFill>
                  <a:latin typeface="Roboto Bold"/>
                  <a:ea typeface="Roboto Bold"/>
                  <a:cs typeface="Roboto Bold"/>
                  <a:sym typeface="Roboto Bold"/>
                </a:rPr>
                <a:t>Innovation in care delivery</a:t>
              </a:r>
            </a:p>
          </p:txBody>
        </p:sp>
      </p:grpSp>
      <p:sp>
        <p:nvSpPr>
          <p:cNvPr name="TextBox 10" id="10"/>
          <p:cNvSpPr txBox="true"/>
          <p:nvPr/>
        </p:nvSpPr>
        <p:spPr>
          <a:xfrm rot="0">
            <a:off x="7836420" y="5934585"/>
            <a:ext cx="3289242" cy="2417469"/>
          </a:xfrm>
          <a:prstGeom prst="rect">
            <a:avLst/>
          </a:prstGeom>
        </p:spPr>
        <p:txBody>
          <a:bodyPr anchor="t" rtlCol="false" tIns="0" lIns="0" bIns="0" rIns="0">
            <a:spAutoFit/>
          </a:bodyPr>
          <a:lstStyle/>
          <a:p>
            <a:pPr algn="l">
              <a:lnSpc>
                <a:spcPts val="3844"/>
              </a:lnSpc>
            </a:pPr>
            <a:r>
              <a:rPr lang="en-US" sz="3125" spc="12" b="true">
                <a:solidFill>
                  <a:srgbClr val="000000"/>
                </a:solidFill>
                <a:latin typeface="Roboto Bold"/>
                <a:ea typeface="Roboto Bold"/>
                <a:cs typeface="Roboto Bold"/>
                <a:sym typeface="Roboto Bold"/>
              </a:rPr>
              <a:t>advocating for reforms that will improve access to care and reduce disparities.  </a:t>
            </a:r>
          </a:p>
        </p:txBody>
      </p:sp>
      <p:sp>
        <p:nvSpPr>
          <p:cNvPr name="Freeform 11" id="11"/>
          <p:cNvSpPr/>
          <p:nvPr/>
        </p:nvSpPr>
        <p:spPr>
          <a:xfrm flipH="true" flipV="true" rot="0">
            <a:off x="5918112" y="3100011"/>
            <a:ext cx="5461175" cy="2641223"/>
          </a:xfrm>
          <a:custGeom>
            <a:avLst/>
            <a:gdLst/>
            <a:ahLst/>
            <a:cxnLst/>
            <a:rect r="r" b="b" t="t" l="l"/>
            <a:pathLst>
              <a:path h="2641223" w="5461175">
                <a:moveTo>
                  <a:pt x="5461176" y="2641223"/>
                </a:moveTo>
                <a:lnTo>
                  <a:pt x="0" y="2641223"/>
                </a:lnTo>
                <a:lnTo>
                  <a:pt x="0" y="0"/>
                </a:lnTo>
                <a:lnTo>
                  <a:pt x="5461176" y="0"/>
                </a:lnTo>
                <a:lnTo>
                  <a:pt x="5461176" y="264122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495661" y="3737827"/>
            <a:ext cx="1442625" cy="1445253"/>
          </a:xfrm>
          <a:custGeom>
            <a:avLst/>
            <a:gdLst/>
            <a:ahLst/>
            <a:cxnLst/>
            <a:rect r="r" b="b" t="t" l="l"/>
            <a:pathLst>
              <a:path h="1445253" w="1442625">
                <a:moveTo>
                  <a:pt x="0" y="0"/>
                </a:moveTo>
                <a:lnTo>
                  <a:pt x="1442625" y="0"/>
                </a:lnTo>
                <a:lnTo>
                  <a:pt x="1442625" y="1445253"/>
                </a:lnTo>
                <a:lnTo>
                  <a:pt x="0" y="1445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7410735" y="4204624"/>
            <a:ext cx="4140611" cy="1287145"/>
          </a:xfrm>
          <a:prstGeom prst="rect">
            <a:avLst/>
          </a:prstGeom>
        </p:spPr>
        <p:txBody>
          <a:bodyPr anchor="t" rtlCol="false" tIns="0" lIns="0" bIns="0" rIns="0">
            <a:spAutoFit/>
          </a:bodyPr>
          <a:lstStyle/>
          <a:p>
            <a:pPr algn="ctr">
              <a:lnSpc>
                <a:spcPts val="5179"/>
              </a:lnSpc>
            </a:pPr>
            <a:r>
              <a:rPr lang="en-US" b="true" sz="3699" spc="-236">
                <a:solidFill>
                  <a:srgbClr val="FCFEFF"/>
                </a:solidFill>
                <a:latin typeface="Roboto Bold"/>
                <a:ea typeface="Roboto Bold"/>
                <a:cs typeface="Roboto Bold"/>
                <a:sym typeface="Roboto Bold"/>
              </a:rPr>
              <a:t>Leadership in Healthcare Policy</a:t>
            </a:r>
          </a:p>
        </p:txBody>
      </p:sp>
      <p:grpSp>
        <p:nvGrpSpPr>
          <p:cNvPr name="Group 14" id="14"/>
          <p:cNvGrpSpPr/>
          <p:nvPr/>
        </p:nvGrpSpPr>
        <p:grpSpPr>
          <a:xfrm rot="0">
            <a:off x="11721925" y="4078602"/>
            <a:ext cx="5461175" cy="6024659"/>
            <a:chOff x="0" y="0"/>
            <a:chExt cx="7281567" cy="8032879"/>
          </a:xfrm>
        </p:grpSpPr>
        <p:sp>
          <p:nvSpPr>
            <p:cNvPr name="TextBox 15" id="15"/>
            <p:cNvSpPr txBox="true"/>
            <p:nvPr/>
          </p:nvSpPr>
          <p:spPr>
            <a:xfrm rot="0">
              <a:off x="2557743" y="3817532"/>
              <a:ext cx="4385656" cy="4215347"/>
            </a:xfrm>
            <a:prstGeom prst="rect">
              <a:avLst/>
            </a:prstGeom>
          </p:spPr>
          <p:txBody>
            <a:bodyPr anchor="t" rtlCol="false" tIns="0" lIns="0" bIns="0" rIns="0">
              <a:spAutoFit/>
            </a:bodyPr>
            <a:lstStyle/>
            <a:p>
              <a:pPr algn="l">
                <a:lnSpc>
                  <a:spcPts val="3531"/>
                </a:lnSpc>
              </a:pPr>
              <a:r>
                <a:rPr lang="en-US" sz="3125" spc="12" b="true">
                  <a:solidFill>
                    <a:srgbClr val="000000"/>
                  </a:solidFill>
                  <a:latin typeface="Roboto Bold"/>
                  <a:ea typeface="Roboto Bold"/>
                  <a:cs typeface="Roboto Bold"/>
                  <a:sym typeface="Roboto Bold"/>
                </a:rPr>
                <a:t>nurses taking greater leadership in care coordination, public health initiatives, and patient education.  </a:t>
              </a:r>
            </a:p>
          </p:txBody>
        </p:sp>
        <p:sp>
          <p:nvSpPr>
            <p:cNvPr name="Freeform 16" id="16"/>
            <p:cNvSpPr/>
            <p:nvPr/>
          </p:nvSpPr>
          <p:spPr>
            <a:xfrm flipH="true" flipV="true" rot="0">
              <a:off x="0" y="0"/>
              <a:ext cx="7281567" cy="3521630"/>
            </a:xfrm>
            <a:custGeom>
              <a:avLst/>
              <a:gdLst/>
              <a:ahLst/>
              <a:cxnLst/>
              <a:rect r="r" b="b" t="t" l="l"/>
              <a:pathLst>
                <a:path h="3521630" w="7281567">
                  <a:moveTo>
                    <a:pt x="7281567" y="3521630"/>
                  </a:moveTo>
                  <a:lnTo>
                    <a:pt x="0" y="3521630"/>
                  </a:lnTo>
                  <a:lnTo>
                    <a:pt x="0" y="0"/>
                  </a:lnTo>
                  <a:lnTo>
                    <a:pt x="7281567" y="0"/>
                  </a:lnTo>
                  <a:lnTo>
                    <a:pt x="7281567" y="352163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770065" y="850422"/>
              <a:ext cx="1923500" cy="1927003"/>
            </a:xfrm>
            <a:custGeom>
              <a:avLst/>
              <a:gdLst/>
              <a:ahLst/>
              <a:cxnLst/>
              <a:rect r="r" b="b" t="t" l="l"/>
              <a:pathLst>
                <a:path h="1927003" w="1923500">
                  <a:moveTo>
                    <a:pt x="0" y="0"/>
                  </a:moveTo>
                  <a:lnTo>
                    <a:pt x="1923499" y="0"/>
                  </a:lnTo>
                  <a:lnTo>
                    <a:pt x="1923499" y="1927003"/>
                  </a:lnTo>
                  <a:lnTo>
                    <a:pt x="0" y="1927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2993318" y="1297341"/>
              <a:ext cx="3950081" cy="2122990"/>
            </a:xfrm>
            <a:prstGeom prst="rect">
              <a:avLst/>
            </a:prstGeom>
          </p:spPr>
          <p:txBody>
            <a:bodyPr anchor="t" rtlCol="false" tIns="0" lIns="0" bIns="0" rIns="0">
              <a:spAutoFit/>
            </a:bodyPr>
            <a:lstStyle/>
            <a:p>
              <a:pPr algn="ctr">
                <a:lnSpc>
                  <a:spcPts val="6487"/>
                </a:lnSpc>
              </a:pPr>
              <a:r>
                <a:rPr lang="en-US" b="true" sz="4633" spc="-296">
                  <a:solidFill>
                    <a:srgbClr val="FCFEFF"/>
                  </a:solidFill>
                  <a:latin typeface="Roboto Bold"/>
                  <a:ea typeface="Roboto Bold"/>
                  <a:cs typeface="Roboto Bold"/>
                  <a:sym typeface="Roboto Bold"/>
                </a:rPr>
                <a:t>Expanding Roles</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15387944" y="7346931"/>
            <a:ext cx="4611146" cy="4611146"/>
          </a:xfrm>
          <a:custGeom>
            <a:avLst/>
            <a:gdLst/>
            <a:ahLst/>
            <a:cxnLst/>
            <a:rect r="r" b="b" t="t" l="l"/>
            <a:pathLst>
              <a:path h="4611146" w="4611146">
                <a:moveTo>
                  <a:pt x="0" y="0"/>
                </a:moveTo>
                <a:lnTo>
                  <a:pt x="4611146" y="0"/>
                </a:lnTo>
                <a:lnTo>
                  <a:pt x="4611146" y="4611146"/>
                </a:lnTo>
                <a:lnTo>
                  <a:pt x="0" y="4611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651288" y="1028700"/>
            <a:ext cx="608012" cy="60801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75C5"/>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1993"/>
                </a:lnSpc>
              </a:pPr>
            </a:p>
          </p:txBody>
        </p:sp>
      </p:grpSp>
      <p:sp>
        <p:nvSpPr>
          <p:cNvPr name="Freeform 6" id="6"/>
          <p:cNvSpPr/>
          <p:nvPr/>
        </p:nvSpPr>
        <p:spPr>
          <a:xfrm flipH="false" flipV="false" rot="-1780280">
            <a:off x="-1340224" y="-2572471"/>
            <a:ext cx="8627188" cy="5144941"/>
          </a:xfrm>
          <a:custGeom>
            <a:avLst/>
            <a:gdLst/>
            <a:ahLst/>
            <a:cxnLst/>
            <a:rect r="r" b="b" t="t" l="l"/>
            <a:pathLst>
              <a:path h="5144941" w="8627188">
                <a:moveTo>
                  <a:pt x="0" y="0"/>
                </a:moveTo>
                <a:lnTo>
                  <a:pt x="8627188" y="0"/>
                </a:lnTo>
                <a:lnTo>
                  <a:pt x="8627188" y="5144942"/>
                </a:lnTo>
                <a:lnTo>
                  <a:pt x="0" y="5144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365255" y="2727416"/>
            <a:ext cx="8511933" cy="6835140"/>
          </a:xfrm>
          <a:prstGeom prst="rect">
            <a:avLst/>
          </a:prstGeom>
        </p:spPr>
        <p:txBody>
          <a:bodyPr anchor="t" rtlCol="false" tIns="0" lIns="0" bIns="0" rIns="0">
            <a:spAutoFit/>
          </a:bodyPr>
          <a:lstStyle/>
          <a:p>
            <a:pPr algn="l">
              <a:lnSpc>
                <a:spcPts val="5459"/>
              </a:lnSpc>
            </a:pPr>
            <a:r>
              <a:rPr lang="en-US" b="true" sz="3899" i="true" spc="15">
                <a:solidFill>
                  <a:srgbClr val="000000"/>
                </a:solidFill>
                <a:latin typeface="Roboto Bold Italics"/>
                <a:ea typeface="Roboto Bold Italics"/>
                <a:cs typeface="Roboto Bold Italics"/>
                <a:sym typeface="Roboto Bold Italics"/>
              </a:rPr>
              <a:t>I envision a nursing profession that truly transforms lives. A profession that not only heals bodies, but also uplifts spirits and empowers communities, creating a world where compassion knows no bounds, kindness is contagious, and every life is touched by the healing power of nursing.</a:t>
            </a:r>
          </a:p>
          <a:p>
            <a:pPr algn="l">
              <a:lnSpc>
                <a:spcPts val="5459"/>
              </a:lnSpc>
            </a:pPr>
            <a:r>
              <a:rPr lang="en-US" b="true" sz="3899" i="true" spc="15">
                <a:solidFill>
                  <a:srgbClr val="000000"/>
                </a:solidFill>
                <a:latin typeface="Roboto Bold Italics"/>
                <a:ea typeface="Roboto Bold Italics"/>
                <a:cs typeface="Roboto Bold Italics"/>
                <a:sym typeface="Roboto Bold Italics"/>
              </a:rPr>
              <a:t>This is the Nursing I see.</a:t>
            </a:r>
          </a:p>
        </p:txBody>
      </p:sp>
      <p:sp>
        <p:nvSpPr>
          <p:cNvPr name="Freeform 8" id="8"/>
          <p:cNvSpPr/>
          <p:nvPr/>
        </p:nvSpPr>
        <p:spPr>
          <a:xfrm flipH="false" flipV="false" rot="8820853">
            <a:off x="12337694" y="6304285"/>
            <a:ext cx="8627188" cy="5144941"/>
          </a:xfrm>
          <a:custGeom>
            <a:avLst/>
            <a:gdLst/>
            <a:ahLst/>
            <a:cxnLst/>
            <a:rect r="r" b="b" t="t" l="l"/>
            <a:pathLst>
              <a:path h="5144941" w="8627188">
                <a:moveTo>
                  <a:pt x="0" y="0"/>
                </a:moveTo>
                <a:lnTo>
                  <a:pt x="8627188" y="0"/>
                </a:lnTo>
                <a:lnTo>
                  <a:pt x="8627188" y="5144941"/>
                </a:lnTo>
                <a:lnTo>
                  <a:pt x="0" y="51449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9877188" y="939309"/>
            <a:ext cx="8553687" cy="9347691"/>
            <a:chOff x="0" y="0"/>
            <a:chExt cx="812800" cy="888249"/>
          </a:xfrm>
        </p:grpSpPr>
        <p:sp>
          <p:nvSpPr>
            <p:cNvPr name="Freeform 10" id="10"/>
            <p:cNvSpPr/>
            <p:nvPr/>
          </p:nvSpPr>
          <p:spPr>
            <a:xfrm flipH="false" flipV="false" rot="0">
              <a:off x="0" y="0"/>
              <a:ext cx="812800" cy="888249"/>
            </a:xfrm>
            <a:custGeom>
              <a:avLst/>
              <a:gdLst/>
              <a:ahLst/>
              <a:cxnLst/>
              <a:rect r="r" b="b" t="t" l="l"/>
              <a:pathLst>
                <a:path h="888249" w="812800">
                  <a:moveTo>
                    <a:pt x="20817" y="0"/>
                  </a:moveTo>
                  <a:lnTo>
                    <a:pt x="791983" y="0"/>
                  </a:lnTo>
                  <a:cubicBezTo>
                    <a:pt x="797504" y="0"/>
                    <a:pt x="802799" y="2193"/>
                    <a:pt x="806703" y="6097"/>
                  </a:cubicBezTo>
                  <a:cubicBezTo>
                    <a:pt x="810607" y="10001"/>
                    <a:pt x="812800" y="15296"/>
                    <a:pt x="812800" y="20817"/>
                  </a:cubicBezTo>
                  <a:lnTo>
                    <a:pt x="812800" y="867432"/>
                  </a:lnTo>
                  <a:cubicBezTo>
                    <a:pt x="812800" y="872953"/>
                    <a:pt x="810607" y="878248"/>
                    <a:pt x="806703" y="882152"/>
                  </a:cubicBezTo>
                  <a:cubicBezTo>
                    <a:pt x="802799" y="886056"/>
                    <a:pt x="797504" y="888249"/>
                    <a:pt x="791983" y="888249"/>
                  </a:cubicBezTo>
                  <a:lnTo>
                    <a:pt x="20817" y="888249"/>
                  </a:lnTo>
                  <a:cubicBezTo>
                    <a:pt x="15296" y="888249"/>
                    <a:pt x="10001" y="886056"/>
                    <a:pt x="6097" y="882152"/>
                  </a:cubicBezTo>
                  <a:cubicBezTo>
                    <a:pt x="2193" y="878248"/>
                    <a:pt x="0" y="872953"/>
                    <a:pt x="0" y="867432"/>
                  </a:cubicBezTo>
                  <a:lnTo>
                    <a:pt x="0" y="20817"/>
                  </a:lnTo>
                  <a:cubicBezTo>
                    <a:pt x="0" y="15296"/>
                    <a:pt x="2193" y="10001"/>
                    <a:pt x="6097" y="6097"/>
                  </a:cubicBezTo>
                  <a:cubicBezTo>
                    <a:pt x="10001" y="2193"/>
                    <a:pt x="15296" y="0"/>
                    <a:pt x="20817" y="0"/>
                  </a:cubicBezTo>
                  <a:close/>
                </a:path>
              </a:pathLst>
            </a:custGeom>
            <a:blipFill>
              <a:blip r:embed="rId6"/>
              <a:stretch>
                <a:fillRect l="0" t="-11003" r="0" b="-11003"/>
              </a:stretch>
            </a:blipFill>
          </p:spPr>
        </p:sp>
      </p:grpSp>
      <p:sp>
        <p:nvSpPr>
          <p:cNvPr name="TextBox 11" id="11"/>
          <p:cNvSpPr txBox="true"/>
          <p:nvPr/>
        </p:nvSpPr>
        <p:spPr>
          <a:xfrm rot="0">
            <a:off x="-3765417" y="847725"/>
            <a:ext cx="17497350" cy="1593026"/>
          </a:xfrm>
          <a:prstGeom prst="rect">
            <a:avLst/>
          </a:prstGeom>
        </p:spPr>
        <p:txBody>
          <a:bodyPr anchor="t" rtlCol="false" tIns="0" lIns="0" bIns="0" rIns="0">
            <a:spAutoFit/>
          </a:bodyPr>
          <a:lstStyle/>
          <a:p>
            <a:pPr algn="ctr">
              <a:lnSpc>
                <a:spcPts val="12995"/>
              </a:lnSpc>
            </a:pPr>
            <a:r>
              <a:rPr lang="en-US" b="true" sz="9282">
                <a:solidFill>
                  <a:srgbClr val="56AAF0"/>
                </a:solidFill>
                <a:latin typeface="Dynamo Medium"/>
                <a:ea typeface="Dynamo Medium"/>
                <a:cs typeface="Dynamo Medium"/>
                <a:sym typeface="Dynamo Medium"/>
              </a:rPr>
              <a:t>CONCLUSION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1351324" y="2398023"/>
            <a:ext cx="10522735" cy="5490954"/>
          </a:xfrm>
          <a:custGeom>
            <a:avLst/>
            <a:gdLst/>
            <a:ahLst/>
            <a:cxnLst/>
            <a:rect r="r" b="b" t="t" l="l"/>
            <a:pathLst>
              <a:path h="5490954" w="10522735">
                <a:moveTo>
                  <a:pt x="0" y="5490954"/>
                </a:moveTo>
                <a:lnTo>
                  <a:pt x="10522735" y="5490954"/>
                </a:lnTo>
                <a:lnTo>
                  <a:pt x="10522735" y="0"/>
                </a:lnTo>
                <a:lnTo>
                  <a:pt x="0" y="0"/>
                </a:lnTo>
                <a:lnTo>
                  <a:pt x="0" y="549095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883098" y="7497900"/>
            <a:ext cx="7009358" cy="1398154"/>
            <a:chOff x="0" y="0"/>
            <a:chExt cx="9345810" cy="1864205"/>
          </a:xfrm>
        </p:grpSpPr>
        <p:grpSp>
          <p:nvGrpSpPr>
            <p:cNvPr name="Group 4" id="4"/>
            <p:cNvGrpSpPr/>
            <p:nvPr/>
          </p:nvGrpSpPr>
          <p:grpSpPr>
            <a:xfrm rot="0">
              <a:off x="0" y="0"/>
              <a:ext cx="9345810" cy="1546271"/>
              <a:chOff x="0" y="0"/>
              <a:chExt cx="1250766" cy="206940"/>
            </a:xfrm>
          </p:grpSpPr>
          <p:sp>
            <p:nvSpPr>
              <p:cNvPr name="Freeform 5" id="5"/>
              <p:cNvSpPr/>
              <p:nvPr/>
            </p:nvSpPr>
            <p:spPr>
              <a:xfrm flipH="false" flipV="false" rot="0">
                <a:off x="18844" y="0"/>
                <a:ext cx="1213078" cy="206940"/>
              </a:xfrm>
              <a:custGeom>
                <a:avLst/>
                <a:gdLst/>
                <a:ahLst/>
                <a:cxnLst/>
                <a:rect r="r" b="b" t="t" l="l"/>
                <a:pathLst>
                  <a:path h="206940" w="1213078">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name="TextBox 6" id="6"/>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nvGrpSpPr>
            <p:cNvPr name="Group 7" id="7"/>
            <p:cNvGrpSpPr/>
            <p:nvPr/>
          </p:nvGrpSpPr>
          <p:grpSpPr>
            <a:xfrm rot="0">
              <a:off x="4451974" y="1170495"/>
              <a:ext cx="4192850" cy="693710"/>
              <a:chOff x="0" y="0"/>
              <a:chExt cx="1250766" cy="206940"/>
            </a:xfrm>
          </p:grpSpPr>
          <p:sp>
            <p:nvSpPr>
              <p:cNvPr name="Freeform 8" id="8"/>
              <p:cNvSpPr/>
              <p:nvPr/>
            </p:nvSpPr>
            <p:spPr>
              <a:xfrm flipH="false" flipV="false" rot="0">
                <a:off x="22107" y="0"/>
                <a:ext cx="1206553" cy="206940"/>
              </a:xfrm>
              <a:custGeom>
                <a:avLst/>
                <a:gdLst/>
                <a:ahLst/>
                <a:cxnLst/>
                <a:rect r="r" b="b" t="t" l="l"/>
                <a:pathLst>
                  <a:path h="206940" w="1206553">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name="TextBox 9" id="9"/>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grpSp>
        <p:nvGrpSpPr>
          <p:cNvPr name="Group 10" id="10"/>
          <p:cNvGrpSpPr/>
          <p:nvPr/>
        </p:nvGrpSpPr>
        <p:grpSpPr>
          <a:xfrm rot="0">
            <a:off x="-388858" y="676398"/>
            <a:ext cx="9378564" cy="9378564"/>
            <a:chOff x="0" y="0"/>
            <a:chExt cx="12504751" cy="12504751"/>
          </a:xfrm>
        </p:grpSpPr>
        <p:grpSp>
          <p:nvGrpSpPr>
            <p:cNvPr name="Group 11" id="11"/>
            <p:cNvGrpSpPr/>
            <p:nvPr/>
          </p:nvGrpSpPr>
          <p:grpSpPr>
            <a:xfrm rot="0">
              <a:off x="0" y="0"/>
              <a:ext cx="12504751" cy="1250475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3" id="13"/>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14" id="14"/>
            <p:cNvGrpSpPr/>
            <p:nvPr/>
          </p:nvGrpSpPr>
          <p:grpSpPr>
            <a:xfrm rot="0">
              <a:off x="373866" y="392947"/>
              <a:ext cx="11718903" cy="11718857"/>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20052" r="0" b="-20052"/>
                </a:stretch>
              </a:blipFill>
            </p:spPr>
          </p:sp>
        </p:grpSp>
      </p:grpSp>
      <p:sp>
        <p:nvSpPr>
          <p:cNvPr name="TextBox 16" id="16"/>
          <p:cNvSpPr txBox="true"/>
          <p:nvPr/>
        </p:nvSpPr>
        <p:spPr>
          <a:xfrm rot="0">
            <a:off x="8682876" y="3602644"/>
            <a:ext cx="11138575" cy="2057400"/>
          </a:xfrm>
          <a:prstGeom prst="rect">
            <a:avLst/>
          </a:prstGeom>
        </p:spPr>
        <p:txBody>
          <a:bodyPr anchor="t" rtlCol="false" tIns="0" lIns="0" bIns="0" rIns="0">
            <a:spAutoFit/>
          </a:bodyPr>
          <a:lstStyle/>
          <a:p>
            <a:pPr algn="l">
              <a:lnSpc>
                <a:spcPts val="16799"/>
              </a:lnSpc>
            </a:pPr>
            <a:r>
              <a:rPr lang="en-US" sz="11999" b="true">
                <a:solidFill>
                  <a:srgbClr val="3275C5"/>
                </a:solidFill>
                <a:latin typeface="Dynamo Medium"/>
                <a:ea typeface="Dynamo Medium"/>
                <a:cs typeface="Dynamo Medium"/>
                <a:sym typeface="Dynamo Medium"/>
              </a:rPr>
              <a:t>THANK</a:t>
            </a:r>
          </a:p>
        </p:txBody>
      </p:sp>
      <p:sp>
        <p:nvSpPr>
          <p:cNvPr name="TextBox 17" id="17"/>
          <p:cNvSpPr txBox="true"/>
          <p:nvPr/>
        </p:nvSpPr>
        <p:spPr>
          <a:xfrm rot="0">
            <a:off x="13172220" y="3602644"/>
            <a:ext cx="3440472" cy="2057400"/>
          </a:xfrm>
          <a:prstGeom prst="rect">
            <a:avLst/>
          </a:prstGeom>
        </p:spPr>
        <p:txBody>
          <a:bodyPr anchor="t" rtlCol="false" tIns="0" lIns="0" bIns="0" rIns="0">
            <a:spAutoFit/>
          </a:bodyPr>
          <a:lstStyle/>
          <a:p>
            <a:pPr algn="l">
              <a:lnSpc>
                <a:spcPts val="16799"/>
              </a:lnSpc>
            </a:pPr>
            <a:r>
              <a:rPr lang="en-US" b="true" sz="11999" spc="47">
                <a:solidFill>
                  <a:srgbClr val="56AAF0"/>
                </a:solidFill>
                <a:latin typeface="Dynamo Medium"/>
                <a:ea typeface="Dynamo Medium"/>
                <a:cs typeface="Dynamo Medium"/>
                <a:sym typeface="Dynamo Medium"/>
              </a:rPr>
              <a:t>YOU</a:t>
            </a:r>
          </a:p>
        </p:txBody>
      </p:sp>
      <p:sp>
        <p:nvSpPr>
          <p:cNvPr name="TextBox 18" id="18"/>
          <p:cNvSpPr txBox="true"/>
          <p:nvPr/>
        </p:nvSpPr>
        <p:spPr>
          <a:xfrm rot="0">
            <a:off x="9144000" y="7704217"/>
            <a:ext cx="5231989" cy="588010"/>
          </a:xfrm>
          <a:prstGeom prst="rect">
            <a:avLst/>
          </a:prstGeom>
        </p:spPr>
        <p:txBody>
          <a:bodyPr anchor="t" rtlCol="false" tIns="0" lIns="0" bIns="0" rIns="0">
            <a:spAutoFit/>
          </a:bodyPr>
          <a:lstStyle/>
          <a:p>
            <a:pPr algn="l">
              <a:lnSpc>
                <a:spcPts val="4519"/>
              </a:lnSpc>
            </a:pPr>
            <a:r>
              <a:rPr lang="en-US" sz="3999" b="true">
                <a:solidFill>
                  <a:srgbClr val="FCFEFF"/>
                </a:solidFill>
                <a:latin typeface="Source Sans Pro Bold"/>
                <a:ea typeface="Source Sans Pro Bold"/>
                <a:cs typeface="Source Sans Pro Bold"/>
                <a:sym typeface="Source Sans Pro Bold"/>
              </a:rPr>
              <a:t>HAPPY NURSES WEEK</a:t>
            </a:r>
          </a:p>
        </p:txBody>
      </p:sp>
      <p:sp>
        <p:nvSpPr>
          <p:cNvPr name="TextBox 19" id="19"/>
          <p:cNvSpPr txBox="true"/>
          <p:nvPr/>
        </p:nvSpPr>
        <p:spPr>
          <a:xfrm rot="0">
            <a:off x="11212414" y="4895850"/>
            <a:ext cx="1095161" cy="2216413"/>
          </a:xfrm>
          <a:prstGeom prst="rect">
            <a:avLst/>
          </a:prstGeom>
        </p:spPr>
        <p:txBody>
          <a:bodyPr anchor="t" rtlCol="false" tIns="0" lIns="0" bIns="0" rIns="0">
            <a:spAutoFit/>
          </a:bodyPr>
          <a:lstStyle/>
          <a:p>
            <a:pPr algn="ctr">
              <a:lnSpc>
                <a:spcPts val="18100"/>
              </a:lnSpc>
            </a:pPr>
            <a:r>
              <a:rPr lang="en-US" sz="12928" b="true">
                <a:solidFill>
                  <a:srgbClr val="000000"/>
                </a:solidFill>
                <a:latin typeface="Canva Sans Bold"/>
                <a:ea typeface="Canva Sans Bold"/>
                <a:cs typeface="Canva Sans Bold"/>
                <a:sym typeface="Canva Sans Bold"/>
              </a:rPr>
              <a:t>&amp;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6084548" y="1475514"/>
            <a:ext cx="7721756" cy="1377949"/>
          </a:xfrm>
          <a:prstGeom prst="rect">
            <a:avLst/>
          </a:prstGeom>
        </p:spPr>
        <p:txBody>
          <a:bodyPr anchor="t" rtlCol="false" tIns="0" lIns="0" bIns="0" rIns="0">
            <a:spAutoFit/>
          </a:bodyPr>
          <a:lstStyle/>
          <a:p>
            <a:pPr algn="l">
              <a:lnSpc>
                <a:spcPts val="11200"/>
              </a:lnSpc>
            </a:pPr>
            <a:r>
              <a:rPr lang="en-US" sz="8000" b="true">
                <a:solidFill>
                  <a:srgbClr val="56AAF0"/>
                </a:solidFill>
                <a:latin typeface="Dynamo Medium"/>
                <a:ea typeface="Dynamo Medium"/>
                <a:cs typeface="Dynamo Medium"/>
                <a:sym typeface="Dynamo Medium"/>
              </a:rPr>
              <a:t>INTRODUCTION</a:t>
            </a:r>
          </a:p>
        </p:txBody>
      </p:sp>
      <p:sp>
        <p:nvSpPr>
          <p:cNvPr name="TextBox 3" id="3"/>
          <p:cNvSpPr txBox="true"/>
          <p:nvPr/>
        </p:nvSpPr>
        <p:spPr>
          <a:xfrm rot="0">
            <a:off x="6070155" y="2423160"/>
            <a:ext cx="10857530" cy="6835140"/>
          </a:xfrm>
          <a:prstGeom prst="rect">
            <a:avLst/>
          </a:prstGeom>
        </p:spPr>
        <p:txBody>
          <a:bodyPr anchor="t" rtlCol="false" tIns="0" lIns="0" bIns="0" rIns="0">
            <a:spAutoFit/>
          </a:bodyPr>
          <a:lstStyle/>
          <a:p>
            <a:pPr algn="l">
              <a:lnSpc>
                <a:spcPts val="6030"/>
              </a:lnSpc>
            </a:pPr>
          </a:p>
          <a:p>
            <a:pPr algn="l">
              <a:lnSpc>
                <a:spcPts val="6030"/>
              </a:lnSpc>
            </a:pPr>
            <a:r>
              <a:rPr lang="en-US" sz="4500" spc="49">
                <a:solidFill>
                  <a:srgbClr val="000000"/>
                </a:solidFill>
                <a:latin typeface="Source Sans Pro"/>
                <a:ea typeface="Source Sans Pro"/>
                <a:cs typeface="Source Sans Pro"/>
                <a:sym typeface="Source Sans Pro"/>
              </a:rPr>
              <a:t>Nurses are the heart of healthcare.</a:t>
            </a:r>
          </a:p>
          <a:p>
            <a:pPr algn="l">
              <a:lnSpc>
                <a:spcPts val="6030"/>
              </a:lnSpc>
            </a:pPr>
          </a:p>
          <a:p>
            <a:pPr algn="l">
              <a:lnSpc>
                <a:spcPts val="6030"/>
              </a:lnSpc>
            </a:pPr>
            <a:r>
              <a:rPr lang="en-US" sz="4500" spc="49">
                <a:solidFill>
                  <a:srgbClr val="000000"/>
                </a:solidFill>
                <a:latin typeface="Source Sans Pro"/>
                <a:ea typeface="Source Sans Pro"/>
                <a:cs typeface="Source Sans Pro"/>
                <a:sym typeface="Source Sans Pro"/>
              </a:rPr>
              <a:t>During Nurses Week, we celebrate the vital role nurses play in transforming healthcare. We advocate for patients, promote equity, and strive for excellence in care. Nursing is more than care - it's advocacy, equity, and excellence."</a:t>
            </a:r>
          </a:p>
        </p:txBody>
      </p:sp>
      <p:sp>
        <p:nvSpPr>
          <p:cNvPr name="Freeform 4" id="4"/>
          <p:cNvSpPr/>
          <p:nvPr/>
        </p:nvSpPr>
        <p:spPr>
          <a:xfrm flipH="false" flipV="false" rot="-2561783">
            <a:off x="-2611796" y="-2502611"/>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616117">
            <a:off x="15287663" y="7770349"/>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552417"/>
            <a:ext cx="4791658" cy="6705883"/>
          </a:xfrm>
          <a:custGeom>
            <a:avLst/>
            <a:gdLst/>
            <a:ahLst/>
            <a:cxnLst/>
            <a:rect r="r" b="b" t="t" l="l"/>
            <a:pathLst>
              <a:path h="6705883" w="4791658">
                <a:moveTo>
                  <a:pt x="0" y="0"/>
                </a:moveTo>
                <a:lnTo>
                  <a:pt x="4791658" y="0"/>
                </a:lnTo>
                <a:lnTo>
                  <a:pt x="4791658" y="6705883"/>
                </a:lnTo>
                <a:lnTo>
                  <a:pt x="0" y="67058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135245" y="2010387"/>
            <a:ext cx="10511830" cy="6491055"/>
          </a:xfrm>
          <a:custGeom>
            <a:avLst/>
            <a:gdLst/>
            <a:ahLst/>
            <a:cxnLst/>
            <a:rect r="r" b="b" t="t" l="l"/>
            <a:pathLst>
              <a:path h="6491055" w="10511830">
                <a:moveTo>
                  <a:pt x="0" y="0"/>
                </a:moveTo>
                <a:lnTo>
                  <a:pt x="10511829" y="0"/>
                </a:lnTo>
                <a:lnTo>
                  <a:pt x="10511829" y="6491055"/>
                </a:lnTo>
                <a:lnTo>
                  <a:pt x="0" y="6491055"/>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1913144" y="5655965"/>
            <a:ext cx="6799331" cy="5459123"/>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3"/>
              <a:stretch>
                <a:fillRect l="0" t="-9337" r="0" b="-9337"/>
              </a:stretch>
            </a:blipFill>
          </p:spPr>
        </p:sp>
      </p:grpSp>
      <p:sp>
        <p:nvSpPr>
          <p:cNvPr name="TextBox 8" id="8"/>
          <p:cNvSpPr txBox="true"/>
          <p:nvPr/>
        </p:nvSpPr>
        <p:spPr>
          <a:xfrm rot="0">
            <a:off x="4983780" y="333210"/>
            <a:ext cx="13304220" cy="1377949"/>
          </a:xfrm>
          <a:prstGeom prst="rect">
            <a:avLst/>
          </a:prstGeom>
        </p:spPr>
        <p:txBody>
          <a:bodyPr anchor="t" rtlCol="false" tIns="0" lIns="0" bIns="0" rIns="0">
            <a:spAutoFit/>
          </a:bodyPr>
          <a:lstStyle/>
          <a:p>
            <a:pPr algn="l">
              <a:lnSpc>
                <a:spcPts val="11200"/>
              </a:lnSpc>
            </a:pPr>
            <a:r>
              <a:rPr lang="en-US" sz="8000" b="true">
                <a:solidFill>
                  <a:srgbClr val="56AAF0"/>
                </a:solidFill>
                <a:latin typeface="Dynamo Medium"/>
                <a:ea typeface="Dynamo Medium"/>
                <a:cs typeface="Dynamo Medium"/>
                <a:sym typeface="Dynamo Medium"/>
              </a:rPr>
              <a:t>ADVOCACY IN NURSING </a:t>
            </a:r>
          </a:p>
        </p:txBody>
      </p:sp>
      <p:sp>
        <p:nvSpPr>
          <p:cNvPr name="TextBox 9" id="9"/>
          <p:cNvSpPr txBox="true"/>
          <p:nvPr/>
        </p:nvSpPr>
        <p:spPr>
          <a:xfrm rot="0">
            <a:off x="2665416" y="3041035"/>
            <a:ext cx="8948509" cy="5645785"/>
          </a:xfrm>
          <a:prstGeom prst="rect">
            <a:avLst/>
          </a:prstGeom>
        </p:spPr>
        <p:txBody>
          <a:bodyPr anchor="t" rtlCol="false" tIns="0" lIns="0" bIns="0" rIns="0">
            <a:spAutoFit/>
          </a:bodyPr>
          <a:lstStyle/>
          <a:p>
            <a:pPr algn="l">
              <a:lnSpc>
                <a:spcPts val="6439"/>
              </a:lnSpc>
            </a:pPr>
            <a:r>
              <a:rPr lang="en-US" sz="4599" spc="18" b="true">
                <a:solidFill>
                  <a:srgbClr val="000000"/>
                </a:solidFill>
                <a:latin typeface="Roboto Bold"/>
                <a:ea typeface="Roboto Bold"/>
                <a:cs typeface="Roboto Bold"/>
                <a:sym typeface="Roboto Bold"/>
              </a:rPr>
              <a:t>ADVOCACY IN NURSING means more than just caring for patients; it involves standing up for patients' rights, ensuring their voice is heard, and promoting the best interests of the individuals and communities we serve.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1802" y="2328170"/>
            <a:ext cx="16385670" cy="5630659"/>
            <a:chOff x="0" y="0"/>
            <a:chExt cx="21847560" cy="7507546"/>
          </a:xfrm>
        </p:grpSpPr>
        <p:sp>
          <p:nvSpPr>
            <p:cNvPr name="Freeform 4" id="4"/>
            <p:cNvSpPr/>
            <p:nvPr/>
          </p:nvSpPr>
          <p:spPr>
            <a:xfrm flipH="true" flipV="true" rot="0">
              <a:off x="0" y="43799"/>
              <a:ext cx="5223818" cy="2526429"/>
            </a:xfrm>
            <a:custGeom>
              <a:avLst/>
              <a:gdLst/>
              <a:ahLst/>
              <a:cxnLst/>
              <a:rect r="r" b="b" t="t" l="l"/>
              <a:pathLst>
                <a:path h="2526429" w="5223818">
                  <a:moveTo>
                    <a:pt x="5223818" y="2526429"/>
                  </a:moveTo>
                  <a:lnTo>
                    <a:pt x="0" y="2526429"/>
                  </a:lnTo>
                  <a:lnTo>
                    <a:pt x="0" y="0"/>
                  </a:lnTo>
                  <a:lnTo>
                    <a:pt x="5223818" y="0"/>
                  </a:lnTo>
                  <a:lnTo>
                    <a:pt x="5223818"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52447" y="653895"/>
              <a:ext cx="1379925" cy="1382438"/>
            </a:xfrm>
            <a:custGeom>
              <a:avLst/>
              <a:gdLst/>
              <a:ahLst/>
              <a:cxnLst/>
              <a:rect r="r" b="b" t="t" l="l"/>
              <a:pathLst>
                <a:path h="1382438" w="1379925">
                  <a:moveTo>
                    <a:pt x="0" y="0"/>
                  </a:moveTo>
                  <a:lnTo>
                    <a:pt x="1379924" y="0"/>
                  </a:lnTo>
                  <a:lnTo>
                    <a:pt x="1379924" y="1382438"/>
                  </a:lnTo>
                  <a:lnTo>
                    <a:pt x="0" y="13824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478436" y="2970584"/>
              <a:ext cx="4349940" cy="4457827"/>
            </a:xfrm>
            <a:prstGeom prst="rect">
              <a:avLst/>
            </a:prstGeom>
          </p:spPr>
          <p:txBody>
            <a:bodyPr anchor="t" rtlCol="false" tIns="0" lIns="0" bIns="0" rIns="0">
              <a:spAutoFit/>
            </a:bodyPr>
            <a:lstStyle/>
            <a:p>
              <a:pPr algn="l">
                <a:lnSpc>
                  <a:spcPts val="3812"/>
                </a:lnSpc>
              </a:pPr>
              <a:r>
                <a:rPr lang="en-US" sz="3099" spc="12" b="true">
                  <a:solidFill>
                    <a:srgbClr val="000000"/>
                  </a:solidFill>
                  <a:latin typeface="Roboto Bold"/>
                  <a:ea typeface="Roboto Bold"/>
                  <a:cs typeface="Roboto Bold"/>
                  <a:sym typeface="Roboto Bold"/>
                </a:rPr>
                <a:t>Acting on behalf of those who cannot represent themselves effectively (e.g., vulnerable populations). </a:t>
              </a:r>
            </a:p>
          </p:txBody>
        </p:sp>
        <p:sp>
          <p:nvSpPr>
            <p:cNvPr name="Freeform 7" id="7"/>
            <p:cNvSpPr/>
            <p:nvPr/>
          </p:nvSpPr>
          <p:spPr>
            <a:xfrm flipH="true" flipV="true" rot="0">
              <a:off x="5407705" y="0"/>
              <a:ext cx="5223818" cy="2526429"/>
            </a:xfrm>
            <a:custGeom>
              <a:avLst/>
              <a:gdLst/>
              <a:ahLst/>
              <a:cxnLst/>
              <a:rect r="r" b="b" t="t" l="l"/>
              <a:pathLst>
                <a:path h="2526429" w="5223818">
                  <a:moveTo>
                    <a:pt x="5223819" y="2526429"/>
                  </a:moveTo>
                  <a:lnTo>
                    <a:pt x="0" y="2526429"/>
                  </a:lnTo>
                  <a:lnTo>
                    <a:pt x="0" y="0"/>
                  </a:lnTo>
                  <a:lnTo>
                    <a:pt x="5223819" y="0"/>
                  </a:lnTo>
                  <a:lnTo>
                    <a:pt x="5223819"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616952" y="2908078"/>
              <a:ext cx="4349940" cy="4457827"/>
            </a:xfrm>
            <a:prstGeom prst="rect">
              <a:avLst/>
            </a:prstGeom>
          </p:spPr>
          <p:txBody>
            <a:bodyPr anchor="t" rtlCol="false" tIns="0" lIns="0" bIns="0" rIns="0">
              <a:spAutoFit/>
            </a:bodyPr>
            <a:lstStyle/>
            <a:p>
              <a:pPr algn="l">
                <a:lnSpc>
                  <a:spcPts val="3812"/>
                </a:lnSpc>
              </a:pPr>
              <a:r>
                <a:rPr lang="en-US" sz="3099" spc="12" b="true">
                  <a:solidFill>
                    <a:srgbClr val="000000"/>
                  </a:solidFill>
                  <a:latin typeface="Roboto Bold"/>
                  <a:ea typeface="Roboto Bold"/>
                  <a:cs typeface="Roboto Bold"/>
                  <a:sym typeface="Roboto Bold"/>
                </a:rPr>
                <a:t>Educating and equipping individuals to make informed decisions about their care.  </a:t>
              </a:r>
            </a:p>
            <a:p>
              <a:pPr algn="l">
                <a:lnSpc>
                  <a:spcPts val="3812"/>
                </a:lnSpc>
              </a:pPr>
            </a:p>
          </p:txBody>
        </p:sp>
        <p:sp>
          <p:nvSpPr>
            <p:cNvPr name="Freeform 9" id="9"/>
            <p:cNvSpPr/>
            <p:nvPr/>
          </p:nvSpPr>
          <p:spPr>
            <a:xfrm flipH="false" flipV="false" rot="0">
              <a:off x="6201675" y="485501"/>
              <a:ext cx="998301" cy="1555426"/>
            </a:xfrm>
            <a:custGeom>
              <a:avLst/>
              <a:gdLst/>
              <a:ahLst/>
              <a:cxnLst/>
              <a:rect r="r" b="b" t="t" l="l"/>
              <a:pathLst>
                <a:path h="1555426" w="998301">
                  <a:moveTo>
                    <a:pt x="0" y="0"/>
                  </a:moveTo>
                  <a:lnTo>
                    <a:pt x="998301" y="0"/>
                  </a:lnTo>
                  <a:lnTo>
                    <a:pt x="998301" y="1555426"/>
                  </a:lnTo>
                  <a:lnTo>
                    <a:pt x="0" y="15554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161571" y="1212827"/>
              <a:ext cx="2767401" cy="1384893"/>
            </a:xfrm>
            <a:prstGeom prst="rect">
              <a:avLst/>
            </a:prstGeom>
          </p:spPr>
          <p:txBody>
            <a:bodyPr anchor="t" rtlCol="false" tIns="0" lIns="0" bIns="0" rIns="0">
              <a:spAutoFit/>
            </a:bodyPr>
            <a:lstStyle/>
            <a:p>
              <a:pPr algn="ctr">
                <a:lnSpc>
                  <a:spcPts val="4113"/>
                </a:lnSpc>
              </a:pPr>
              <a:r>
                <a:rPr lang="en-US" b="true" sz="3399" spc="-61">
                  <a:solidFill>
                    <a:srgbClr val="FCFEFF"/>
                  </a:solidFill>
                  <a:latin typeface="Roboto Bold"/>
                  <a:ea typeface="Roboto Bold"/>
                  <a:cs typeface="Roboto Bold"/>
                  <a:sym typeface="Roboto Bold"/>
                </a:rPr>
                <a:t>Represent-</a:t>
              </a:r>
            </a:p>
            <a:p>
              <a:pPr algn="ctr">
                <a:lnSpc>
                  <a:spcPts val="4113"/>
                </a:lnSpc>
              </a:pPr>
              <a:r>
                <a:rPr lang="en-US" b="true" sz="3399" spc="-61">
                  <a:solidFill>
                    <a:srgbClr val="FCFEFF"/>
                  </a:solidFill>
                  <a:latin typeface="Roboto Bold"/>
                  <a:ea typeface="Roboto Bold"/>
                  <a:cs typeface="Roboto Bold"/>
                  <a:sym typeface="Roboto Bold"/>
                </a:rPr>
                <a:t>ation</a:t>
              </a:r>
            </a:p>
          </p:txBody>
        </p:sp>
        <p:sp>
          <p:nvSpPr>
            <p:cNvPr name="TextBox 11" id="11"/>
            <p:cNvSpPr txBox="true"/>
            <p:nvPr/>
          </p:nvSpPr>
          <p:spPr>
            <a:xfrm rot="0">
              <a:off x="7598388" y="1085827"/>
              <a:ext cx="2356626" cy="1384893"/>
            </a:xfrm>
            <a:prstGeom prst="rect">
              <a:avLst/>
            </a:prstGeom>
          </p:spPr>
          <p:txBody>
            <a:bodyPr anchor="t" rtlCol="false" tIns="0" lIns="0" bIns="0" rIns="0">
              <a:spAutoFit/>
            </a:bodyPr>
            <a:lstStyle/>
            <a:p>
              <a:pPr algn="ctr">
                <a:lnSpc>
                  <a:spcPts val="4113"/>
                </a:lnSpc>
              </a:pPr>
              <a:r>
                <a:rPr lang="en-US" b="true" sz="3399" spc="-61">
                  <a:solidFill>
                    <a:srgbClr val="FCFEFF"/>
                  </a:solidFill>
                  <a:latin typeface="Roboto Bold"/>
                  <a:ea typeface="Roboto Bold"/>
                  <a:cs typeface="Roboto Bold"/>
                  <a:sym typeface="Roboto Bold"/>
                </a:rPr>
                <a:t>Empowe-</a:t>
              </a:r>
            </a:p>
            <a:p>
              <a:pPr algn="ctr">
                <a:lnSpc>
                  <a:spcPts val="4113"/>
                </a:lnSpc>
              </a:pPr>
              <a:r>
                <a:rPr lang="en-US" b="true" sz="3399" spc="-61">
                  <a:solidFill>
                    <a:srgbClr val="FCFEFF"/>
                  </a:solidFill>
                  <a:latin typeface="Roboto Bold"/>
                  <a:ea typeface="Roboto Bold"/>
                  <a:cs typeface="Roboto Bold"/>
                  <a:sym typeface="Roboto Bold"/>
                </a:rPr>
                <a:t>rment</a:t>
              </a:r>
            </a:p>
          </p:txBody>
        </p:sp>
        <p:sp>
          <p:nvSpPr>
            <p:cNvPr name="Freeform 12" id="12"/>
            <p:cNvSpPr/>
            <p:nvPr/>
          </p:nvSpPr>
          <p:spPr>
            <a:xfrm flipH="true" flipV="true" rot="0">
              <a:off x="10757470" y="247946"/>
              <a:ext cx="5223818" cy="2526429"/>
            </a:xfrm>
            <a:custGeom>
              <a:avLst/>
              <a:gdLst/>
              <a:ahLst/>
              <a:cxnLst/>
              <a:rect r="r" b="b" t="t" l="l"/>
              <a:pathLst>
                <a:path h="2526429" w="5223818">
                  <a:moveTo>
                    <a:pt x="5223818" y="2526429"/>
                  </a:moveTo>
                  <a:lnTo>
                    <a:pt x="0" y="2526429"/>
                  </a:lnTo>
                  <a:lnTo>
                    <a:pt x="0" y="0"/>
                  </a:lnTo>
                  <a:lnTo>
                    <a:pt x="5223818" y="0"/>
                  </a:lnTo>
                  <a:lnTo>
                    <a:pt x="5223818"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1952574" y="3194922"/>
              <a:ext cx="4349940" cy="4287224"/>
            </a:xfrm>
            <a:prstGeom prst="rect">
              <a:avLst/>
            </a:prstGeom>
          </p:spPr>
          <p:txBody>
            <a:bodyPr anchor="t" rtlCol="false" tIns="0" lIns="0" bIns="0" rIns="0">
              <a:spAutoFit/>
            </a:bodyPr>
            <a:lstStyle/>
            <a:p>
              <a:pPr algn="l">
                <a:lnSpc>
                  <a:spcPts val="3657"/>
                </a:lnSpc>
              </a:pPr>
              <a:r>
                <a:rPr lang="en-US" sz="3099" spc="12" b="true">
                  <a:solidFill>
                    <a:srgbClr val="000000"/>
                  </a:solidFill>
                  <a:latin typeface="Roboto Bold"/>
                  <a:ea typeface="Roboto Bold"/>
                  <a:cs typeface="Roboto Bold"/>
                  <a:sym typeface="Roboto Bold"/>
                </a:rPr>
                <a:t>Advocating for systemic changes to improve healthcare access, quality, and fairness.  </a:t>
              </a:r>
            </a:p>
            <a:p>
              <a:pPr algn="l">
                <a:lnSpc>
                  <a:spcPts val="3657"/>
                </a:lnSpc>
              </a:pPr>
            </a:p>
          </p:txBody>
        </p:sp>
        <p:sp>
          <p:nvSpPr>
            <p:cNvPr name="Freeform 14" id="14"/>
            <p:cNvSpPr/>
            <p:nvPr/>
          </p:nvSpPr>
          <p:spPr>
            <a:xfrm flipH="false" flipV="false" rot="0">
              <a:off x="11408861" y="820345"/>
              <a:ext cx="1087428" cy="1220582"/>
            </a:xfrm>
            <a:custGeom>
              <a:avLst/>
              <a:gdLst/>
              <a:ahLst/>
              <a:cxnLst/>
              <a:rect r="r" b="b" t="t" l="l"/>
              <a:pathLst>
                <a:path h="1220582" w="1087428">
                  <a:moveTo>
                    <a:pt x="0" y="0"/>
                  </a:moveTo>
                  <a:lnTo>
                    <a:pt x="1087427" y="0"/>
                  </a:lnTo>
                  <a:lnTo>
                    <a:pt x="1087427" y="1220582"/>
                  </a:lnTo>
                  <a:lnTo>
                    <a:pt x="0" y="12205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2899560" y="1141536"/>
              <a:ext cx="2455968" cy="1384893"/>
            </a:xfrm>
            <a:prstGeom prst="rect">
              <a:avLst/>
            </a:prstGeom>
          </p:spPr>
          <p:txBody>
            <a:bodyPr anchor="t" rtlCol="false" tIns="0" lIns="0" bIns="0" rIns="0">
              <a:spAutoFit/>
            </a:bodyPr>
            <a:lstStyle/>
            <a:p>
              <a:pPr algn="ctr">
                <a:lnSpc>
                  <a:spcPts val="4113"/>
                </a:lnSpc>
              </a:pPr>
              <a:r>
                <a:rPr lang="en-US" b="true" sz="3399" spc="-61">
                  <a:solidFill>
                    <a:srgbClr val="FCFEFF"/>
                  </a:solidFill>
                  <a:latin typeface="Roboto Bold"/>
                  <a:ea typeface="Roboto Bold"/>
                  <a:cs typeface="Roboto Bold"/>
                  <a:sym typeface="Roboto Bold"/>
                </a:rPr>
                <a:t>Policy</a:t>
              </a:r>
            </a:p>
            <a:p>
              <a:pPr algn="ctr">
                <a:lnSpc>
                  <a:spcPts val="4113"/>
                </a:lnSpc>
              </a:pPr>
              <a:r>
                <a:rPr lang="en-US" b="true" sz="3399" spc="-61">
                  <a:solidFill>
                    <a:srgbClr val="FCFEFF"/>
                  </a:solidFill>
                  <a:latin typeface="Roboto Bold"/>
                  <a:ea typeface="Roboto Bold"/>
                  <a:cs typeface="Roboto Bold"/>
                  <a:sym typeface="Roboto Bold"/>
                </a:rPr>
                <a:t> Influence</a:t>
              </a:r>
            </a:p>
          </p:txBody>
        </p:sp>
        <p:sp>
          <p:nvSpPr>
            <p:cNvPr name="Freeform 16" id="16"/>
            <p:cNvSpPr/>
            <p:nvPr/>
          </p:nvSpPr>
          <p:spPr>
            <a:xfrm flipH="true" flipV="true" rot="0">
              <a:off x="16302515" y="273346"/>
              <a:ext cx="5223818" cy="2526429"/>
            </a:xfrm>
            <a:custGeom>
              <a:avLst/>
              <a:gdLst/>
              <a:ahLst/>
              <a:cxnLst/>
              <a:rect r="r" b="b" t="t" l="l"/>
              <a:pathLst>
                <a:path h="2526429" w="5223818">
                  <a:moveTo>
                    <a:pt x="5223818" y="2526429"/>
                  </a:moveTo>
                  <a:lnTo>
                    <a:pt x="0" y="2526429"/>
                  </a:lnTo>
                  <a:lnTo>
                    <a:pt x="0" y="0"/>
                  </a:lnTo>
                  <a:lnTo>
                    <a:pt x="5223818" y="0"/>
                  </a:lnTo>
                  <a:lnTo>
                    <a:pt x="5223818"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7497619" y="3220322"/>
              <a:ext cx="4349940" cy="4287224"/>
            </a:xfrm>
            <a:prstGeom prst="rect">
              <a:avLst/>
            </a:prstGeom>
          </p:spPr>
          <p:txBody>
            <a:bodyPr anchor="t" rtlCol="false" tIns="0" lIns="0" bIns="0" rIns="0">
              <a:spAutoFit/>
            </a:bodyPr>
            <a:lstStyle/>
            <a:p>
              <a:pPr algn="l">
                <a:lnSpc>
                  <a:spcPts val="3657"/>
                </a:lnSpc>
              </a:pPr>
              <a:r>
                <a:rPr lang="en-US" sz="3099" spc="12" b="true">
                  <a:solidFill>
                    <a:srgbClr val="000000"/>
                  </a:solidFill>
                  <a:latin typeface="Roboto Bold"/>
                  <a:ea typeface="Roboto Bold"/>
                  <a:cs typeface="Roboto Bold"/>
                  <a:sym typeface="Roboto Bold"/>
                </a:rPr>
                <a:t>Ensuring patients’ voices are heard, their needs are met, and their rights are protected.  </a:t>
              </a:r>
            </a:p>
            <a:p>
              <a:pPr algn="l">
                <a:lnSpc>
                  <a:spcPts val="3657"/>
                </a:lnSpc>
              </a:pPr>
            </a:p>
          </p:txBody>
        </p:sp>
        <p:sp>
          <p:nvSpPr>
            <p:cNvPr name="Freeform 18" id="18"/>
            <p:cNvSpPr/>
            <p:nvPr/>
          </p:nvSpPr>
          <p:spPr>
            <a:xfrm flipH="false" flipV="false" rot="0">
              <a:off x="16953906" y="845745"/>
              <a:ext cx="1087428" cy="1220582"/>
            </a:xfrm>
            <a:custGeom>
              <a:avLst/>
              <a:gdLst/>
              <a:ahLst/>
              <a:cxnLst/>
              <a:rect r="r" b="b" t="t" l="l"/>
              <a:pathLst>
                <a:path h="1220582" w="1087428">
                  <a:moveTo>
                    <a:pt x="0" y="0"/>
                  </a:moveTo>
                  <a:lnTo>
                    <a:pt x="1087427" y="0"/>
                  </a:lnTo>
                  <a:lnTo>
                    <a:pt x="1087427" y="1220582"/>
                  </a:lnTo>
                  <a:lnTo>
                    <a:pt x="0" y="12205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18444605" y="1271711"/>
              <a:ext cx="2455968" cy="1610995"/>
            </a:xfrm>
            <a:prstGeom prst="rect">
              <a:avLst/>
            </a:prstGeom>
          </p:spPr>
          <p:txBody>
            <a:bodyPr anchor="t" rtlCol="false" tIns="0" lIns="0" bIns="0" rIns="0">
              <a:spAutoFit/>
            </a:bodyPr>
            <a:lstStyle/>
            <a:p>
              <a:pPr algn="ctr">
                <a:lnSpc>
                  <a:spcPts val="3059"/>
                </a:lnSpc>
              </a:pPr>
              <a:r>
                <a:rPr lang="en-US" b="true" sz="3399" spc="-61">
                  <a:solidFill>
                    <a:srgbClr val="FCFEFF"/>
                  </a:solidFill>
                  <a:latin typeface="Roboto Bold"/>
                  <a:ea typeface="Roboto Bold"/>
                  <a:cs typeface="Roboto Bold"/>
                  <a:sym typeface="Roboto Bold"/>
                </a:rPr>
                <a:t>Patient-Centered Care</a:t>
              </a:r>
            </a:p>
          </p:txBody>
        </p:sp>
      </p:grpSp>
      <p:sp>
        <p:nvSpPr>
          <p:cNvPr name="TextBox 20" id="20"/>
          <p:cNvSpPr txBox="true"/>
          <p:nvPr/>
        </p:nvSpPr>
        <p:spPr>
          <a:xfrm rot="0">
            <a:off x="-1370529" y="258763"/>
            <a:ext cx="21029057"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Dynamo Medium"/>
                <a:ea typeface="Dynamo Medium"/>
                <a:cs typeface="Dynamo Medium"/>
                <a:sym typeface="Dynamo Medium"/>
              </a:rPr>
              <a:t>KEY ELEMENTS OF ADVOCACY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1165" y="2328170"/>
            <a:ext cx="16385670" cy="6068809"/>
            <a:chOff x="0" y="0"/>
            <a:chExt cx="21847560" cy="8091746"/>
          </a:xfrm>
        </p:grpSpPr>
        <p:sp>
          <p:nvSpPr>
            <p:cNvPr name="Freeform 4" id="4"/>
            <p:cNvSpPr/>
            <p:nvPr/>
          </p:nvSpPr>
          <p:spPr>
            <a:xfrm flipH="true" flipV="true" rot="0">
              <a:off x="0" y="43799"/>
              <a:ext cx="5223818" cy="2526429"/>
            </a:xfrm>
            <a:custGeom>
              <a:avLst/>
              <a:gdLst/>
              <a:ahLst/>
              <a:cxnLst/>
              <a:rect r="r" b="b" t="t" l="l"/>
              <a:pathLst>
                <a:path h="2526429" w="5223818">
                  <a:moveTo>
                    <a:pt x="5223818" y="2526429"/>
                  </a:moveTo>
                  <a:lnTo>
                    <a:pt x="0" y="2526429"/>
                  </a:lnTo>
                  <a:lnTo>
                    <a:pt x="0" y="0"/>
                  </a:lnTo>
                  <a:lnTo>
                    <a:pt x="5223818" y="0"/>
                  </a:lnTo>
                  <a:lnTo>
                    <a:pt x="5223818"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52447" y="653895"/>
              <a:ext cx="1379925" cy="1382438"/>
            </a:xfrm>
            <a:custGeom>
              <a:avLst/>
              <a:gdLst/>
              <a:ahLst/>
              <a:cxnLst/>
              <a:rect r="r" b="b" t="t" l="l"/>
              <a:pathLst>
                <a:path h="1382438" w="1379925">
                  <a:moveTo>
                    <a:pt x="0" y="0"/>
                  </a:moveTo>
                  <a:lnTo>
                    <a:pt x="1379924" y="0"/>
                  </a:lnTo>
                  <a:lnTo>
                    <a:pt x="1379924" y="1382438"/>
                  </a:lnTo>
                  <a:lnTo>
                    <a:pt x="0" y="13824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478436" y="2970584"/>
              <a:ext cx="4349940" cy="3822827"/>
            </a:xfrm>
            <a:prstGeom prst="rect">
              <a:avLst/>
            </a:prstGeom>
          </p:spPr>
          <p:txBody>
            <a:bodyPr anchor="t" rtlCol="false" tIns="0" lIns="0" bIns="0" rIns="0">
              <a:spAutoFit/>
            </a:bodyPr>
            <a:lstStyle/>
            <a:p>
              <a:pPr algn="l">
                <a:lnSpc>
                  <a:spcPts val="3812"/>
                </a:lnSpc>
              </a:pPr>
              <a:r>
                <a:rPr lang="en-US" sz="3099" spc="12" b="true">
                  <a:solidFill>
                    <a:srgbClr val="000000"/>
                  </a:solidFill>
                  <a:latin typeface="Roboto Bold"/>
                  <a:ea typeface="Roboto Bold"/>
                  <a:cs typeface="Roboto Bold"/>
                  <a:sym typeface="Roboto Bold"/>
                </a:rPr>
                <a:t>Acting as a mediator to navigate ethical dilemmas in healthcare.  </a:t>
              </a:r>
            </a:p>
            <a:p>
              <a:pPr algn="l">
                <a:lnSpc>
                  <a:spcPts val="3812"/>
                </a:lnSpc>
              </a:pPr>
            </a:p>
          </p:txBody>
        </p:sp>
        <p:sp>
          <p:nvSpPr>
            <p:cNvPr name="Freeform 7" id="7"/>
            <p:cNvSpPr/>
            <p:nvPr/>
          </p:nvSpPr>
          <p:spPr>
            <a:xfrm flipH="true" flipV="true" rot="0">
              <a:off x="5407705" y="0"/>
              <a:ext cx="5223818" cy="2526429"/>
            </a:xfrm>
            <a:custGeom>
              <a:avLst/>
              <a:gdLst/>
              <a:ahLst/>
              <a:cxnLst/>
              <a:rect r="r" b="b" t="t" l="l"/>
              <a:pathLst>
                <a:path h="2526429" w="5223818">
                  <a:moveTo>
                    <a:pt x="5223819" y="2526429"/>
                  </a:moveTo>
                  <a:lnTo>
                    <a:pt x="0" y="2526429"/>
                  </a:lnTo>
                  <a:lnTo>
                    <a:pt x="0" y="0"/>
                  </a:lnTo>
                  <a:lnTo>
                    <a:pt x="5223819" y="0"/>
                  </a:lnTo>
                  <a:lnTo>
                    <a:pt x="5223819"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616952" y="2908078"/>
              <a:ext cx="4349940" cy="5092827"/>
            </a:xfrm>
            <a:prstGeom prst="rect">
              <a:avLst/>
            </a:prstGeom>
          </p:spPr>
          <p:txBody>
            <a:bodyPr anchor="t" rtlCol="false" tIns="0" lIns="0" bIns="0" rIns="0">
              <a:spAutoFit/>
            </a:bodyPr>
            <a:lstStyle/>
            <a:p>
              <a:pPr algn="l">
                <a:lnSpc>
                  <a:spcPts val="3812"/>
                </a:lnSpc>
              </a:pPr>
              <a:r>
                <a:rPr lang="en-US" sz="3099" spc="12" b="true">
                  <a:solidFill>
                    <a:srgbClr val="000000"/>
                  </a:solidFill>
                  <a:latin typeface="Roboto Bold"/>
                  <a:ea typeface="Roboto Bold"/>
                  <a:cs typeface="Roboto Bold"/>
                  <a:sym typeface="Roboto Bold"/>
                </a:rPr>
                <a:t>Speaking up for policy reforms to address healthcare disparities and improve access to care.  </a:t>
              </a:r>
            </a:p>
            <a:p>
              <a:pPr algn="l">
                <a:lnSpc>
                  <a:spcPts val="3812"/>
                </a:lnSpc>
              </a:pPr>
            </a:p>
          </p:txBody>
        </p:sp>
        <p:sp>
          <p:nvSpPr>
            <p:cNvPr name="Freeform 9" id="9"/>
            <p:cNvSpPr/>
            <p:nvPr/>
          </p:nvSpPr>
          <p:spPr>
            <a:xfrm flipH="false" flipV="false" rot="0">
              <a:off x="6201675" y="485501"/>
              <a:ext cx="998301" cy="1555426"/>
            </a:xfrm>
            <a:custGeom>
              <a:avLst/>
              <a:gdLst/>
              <a:ahLst/>
              <a:cxnLst/>
              <a:rect r="r" b="b" t="t" l="l"/>
              <a:pathLst>
                <a:path h="1555426" w="998301">
                  <a:moveTo>
                    <a:pt x="0" y="0"/>
                  </a:moveTo>
                  <a:lnTo>
                    <a:pt x="998301" y="0"/>
                  </a:lnTo>
                  <a:lnTo>
                    <a:pt x="998301" y="1555426"/>
                  </a:lnTo>
                  <a:lnTo>
                    <a:pt x="0" y="15554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161571" y="1105468"/>
              <a:ext cx="2767401" cy="1514179"/>
            </a:xfrm>
            <a:prstGeom prst="rect">
              <a:avLst/>
            </a:prstGeom>
          </p:spPr>
          <p:txBody>
            <a:bodyPr anchor="t" rtlCol="false" tIns="0" lIns="0" bIns="0" rIns="0">
              <a:spAutoFit/>
            </a:bodyPr>
            <a:lstStyle/>
            <a:p>
              <a:pPr algn="ctr">
                <a:lnSpc>
                  <a:spcPts val="2787"/>
                </a:lnSpc>
              </a:pPr>
              <a:r>
                <a:rPr lang="en-US" b="true" sz="3399" spc="-61">
                  <a:solidFill>
                    <a:srgbClr val="FCFEFF"/>
                  </a:solidFill>
                  <a:latin typeface="Roboto Bold"/>
                  <a:ea typeface="Roboto Bold"/>
                  <a:cs typeface="Roboto Bold"/>
                  <a:sym typeface="Roboto Bold"/>
                </a:rPr>
                <a:t>Ethical Decision-Making</a:t>
              </a:r>
            </a:p>
          </p:txBody>
        </p:sp>
        <p:sp>
          <p:nvSpPr>
            <p:cNvPr name="TextBox 11" id="11"/>
            <p:cNvSpPr txBox="true"/>
            <p:nvPr/>
          </p:nvSpPr>
          <p:spPr>
            <a:xfrm rot="0">
              <a:off x="7598388" y="1085827"/>
              <a:ext cx="2356626" cy="1384893"/>
            </a:xfrm>
            <a:prstGeom prst="rect">
              <a:avLst/>
            </a:prstGeom>
          </p:spPr>
          <p:txBody>
            <a:bodyPr anchor="t" rtlCol="false" tIns="0" lIns="0" bIns="0" rIns="0">
              <a:spAutoFit/>
            </a:bodyPr>
            <a:lstStyle/>
            <a:p>
              <a:pPr algn="ctr">
                <a:lnSpc>
                  <a:spcPts val="4113"/>
                </a:lnSpc>
              </a:pPr>
              <a:r>
                <a:rPr lang="en-US" b="true" sz="3399" spc="-61">
                  <a:solidFill>
                    <a:srgbClr val="FCFEFF"/>
                  </a:solidFill>
                  <a:latin typeface="Roboto Bold"/>
                  <a:ea typeface="Roboto Bold"/>
                  <a:cs typeface="Roboto Bold"/>
                  <a:sym typeface="Roboto Bold"/>
                </a:rPr>
                <a:t>Systemic Change</a:t>
              </a:r>
            </a:p>
          </p:txBody>
        </p:sp>
        <p:sp>
          <p:nvSpPr>
            <p:cNvPr name="Freeform 12" id="12"/>
            <p:cNvSpPr/>
            <p:nvPr/>
          </p:nvSpPr>
          <p:spPr>
            <a:xfrm flipH="true" flipV="true" rot="0">
              <a:off x="10757470" y="247946"/>
              <a:ext cx="5223818" cy="2526429"/>
            </a:xfrm>
            <a:custGeom>
              <a:avLst/>
              <a:gdLst/>
              <a:ahLst/>
              <a:cxnLst/>
              <a:rect r="r" b="b" t="t" l="l"/>
              <a:pathLst>
                <a:path h="2526429" w="5223818">
                  <a:moveTo>
                    <a:pt x="5223818" y="2526429"/>
                  </a:moveTo>
                  <a:lnTo>
                    <a:pt x="0" y="2526429"/>
                  </a:lnTo>
                  <a:lnTo>
                    <a:pt x="0" y="0"/>
                  </a:lnTo>
                  <a:lnTo>
                    <a:pt x="5223818" y="0"/>
                  </a:lnTo>
                  <a:lnTo>
                    <a:pt x="5223818"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1952574" y="3194922"/>
              <a:ext cx="4349940" cy="4896824"/>
            </a:xfrm>
            <a:prstGeom prst="rect">
              <a:avLst/>
            </a:prstGeom>
          </p:spPr>
          <p:txBody>
            <a:bodyPr anchor="t" rtlCol="false" tIns="0" lIns="0" bIns="0" rIns="0">
              <a:spAutoFit/>
            </a:bodyPr>
            <a:lstStyle/>
            <a:p>
              <a:pPr algn="l">
                <a:lnSpc>
                  <a:spcPts val="3657"/>
                </a:lnSpc>
              </a:pPr>
              <a:r>
                <a:rPr lang="en-US" sz="3099" spc="12" b="true">
                  <a:solidFill>
                    <a:srgbClr val="000000"/>
                  </a:solidFill>
                  <a:latin typeface="Roboto Bold"/>
                  <a:ea typeface="Roboto Bold"/>
                  <a:cs typeface="Roboto Bold"/>
                  <a:sym typeface="Roboto Bold"/>
                </a:rPr>
                <a:t>Championing the needs of marginalized groups who face barriers in accessing quality care.</a:t>
              </a:r>
            </a:p>
            <a:p>
              <a:pPr algn="l">
                <a:lnSpc>
                  <a:spcPts val="3657"/>
                </a:lnSpc>
              </a:pPr>
            </a:p>
          </p:txBody>
        </p:sp>
        <p:sp>
          <p:nvSpPr>
            <p:cNvPr name="Freeform 14" id="14"/>
            <p:cNvSpPr/>
            <p:nvPr/>
          </p:nvSpPr>
          <p:spPr>
            <a:xfrm flipH="false" flipV="false" rot="0">
              <a:off x="11408861" y="820345"/>
              <a:ext cx="1087428" cy="1220582"/>
            </a:xfrm>
            <a:custGeom>
              <a:avLst/>
              <a:gdLst/>
              <a:ahLst/>
              <a:cxnLst/>
              <a:rect r="r" b="b" t="t" l="l"/>
              <a:pathLst>
                <a:path h="1220582" w="1087428">
                  <a:moveTo>
                    <a:pt x="0" y="0"/>
                  </a:moveTo>
                  <a:lnTo>
                    <a:pt x="1087427" y="0"/>
                  </a:lnTo>
                  <a:lnTo>
                    <a:pt x="1087427" y="1220582"/>
                  </a:lnTo>
                  <a:lnTo>
                    <a:pt x="0" y="12205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2899560" y="1141536"/>
              <a:ext cx="2455968" cy="1384893"/>
            </a:xfrm>
            <a:prstGeom prst="rect">
              <a:avLst/>
            </a:prstGeom>
          </p:spPr>
          <p:txBody>
            <a:bodyPr anchor="t" rtlCol="false" tIns="0" lIns="0" bIns="0" rIns="0">
              <a:spAutoFit/>
            </a:bodyPr>
            <a:lstStyle/>
            <a:p>
              <a:pPr algn="ctr">
                <a:lnSpc>
                  <a:spcPts val="4113"/>
                </a:lnSpc>
              </a:pPr>
              <a:r>
                <a:rPr lang="en-US" b="true" sz="3399" spc="-61">
                  <a:solidFill>
                    <a:srgbClr val="FCFEFF"/>
                  </a:solidFill>
                  <a:latin typeface="Roboto Bold"/>
                  <a:ea typeface="Roboto Bold"/>
                  <a:cs typeface="Roboto Bold"/>
                  <a:sym typeface="Roboto Bold"/>
                </a:rPr>
                <a:t>Advocacy&amp;Support </a:t>
              </a:r>
            </a:p>
          </p:txBody>
        </p:sp>
        <p:sp>
          <p:nvSpPr>
            <p:cNvPr name="Freeform 16" id="16"/>
            <p:cNvSpPr/>
            <p:nvPr/>
          </p:nvSpPr>
          <p:spPr>
            <a:xfrm flipH="true" flipV="true" rot="0">
              <a:off x="16302515" y="273346"/>
              <a:ext cx="5223818" cy="2526429"/>
            </a:xfrm>
            <a:custGeom>
              <a:avLst/>
              <a:gdLst/>
              <a:ahLst/>
              <a:cxnLst/>
              <a:rect r="r" b="b" t="t" l="l"/>
              <a:pathLst>
                <a:path h="2526429" w="5223818">
                  <a:moveTo>
                    <a:pt x="5223818" y="2526429"/>
                  </a:moveTo>
                  <a:lnTo>
                    <a:pt x="0" y="2526429"/>
                  </a:lnTo>
                  <a:lnTo>
                    <a:pt x="0" y="0"/>
                  </a:lnTo>
                  <a:lnTo>
                    <a:pt x="5223818" y="0"/>
                  </a:lnTo>
                  <a:lnTo>
                    <a:pt x="5223818"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7497619" y="3220322"/>
              <a:ext cx="4349940" cy="4287224"/>
            </a:xfrm>
            <a:prstGeom prst="rect">
              <a:avLst/>
            </a:prstGeom>
          </p:spPr>
          <p:txBody>
            <a:bodyPr anchor="t" rtlCol="false" tIns="0" lIns="0" bIns="0" rIns="0">
              <a:spAutoFit/>
            </a:bodyPr>
            <a:lstStyle/>
            <a:p>
              <a:pPr algn="l">
                <a:lnSpc>
                  <a:spcPts val="3657"/>
                </a:lnSpc>
              </a:pPr>
              <a:r>
                <a:rPr lang="en-US" sz="3099" spc="12" b="true">
                  <a:solidFill>
                    <a:srgbClr val="000000"/>
                  </a:solidFill>
                  <a:latin typeface="Roboto Bold"/>
                  <a:ea typeface="Roboto Bold"/>
                  <a:cs typeface="Roboto Bold"/>
                  <a:sym typeface="Roboto Bold"/>
                </a:rPr>
                <a:t> To achieve health outcomes that are not determined by social, economic, or cultural factors.</a:t>
              </a:r>
            </a:p>
            <a:p>
              <a:pPr algn="l">
                <a:lnSpc>
                  <a:spcPts val="3657"/>
                </a:lnSpc>
              </a:pPr>
            </a:p>
          </p:txBody>
        </p:sp>
        <p:sp>
          <p:nvSpPr>
            <p:cNvPr name="Freeform 18" id="18"/>
            <p:cNvSpPr/>
            <p:nvPr/>
          </p:nvSpPr>
          <p:spPr>
            <a:xfrm flipH="false" flipV="false" rot="0">
              <a:off x="16953906" y="845745"/>
              <a:ext cx="1087428" cy="1220582"/>
            </a:xfrm>
            <a:custGeom>
              <a:avLst/>
              <a:gdLst/>
              <a:ahLst/>
              <a:cxnLst/>
              <a:rect r="r" b="b" t="t" l="l"/>
              <a:pathLst>
                <a:path h="1220582" w="1087428">
                  <a:moveTo>
                    <a:pt x="0" y="0"/>
                  </a:moveTo>
                  <a:lnTo>
                    <a:pt x="1087427" y="0"/>
                  </a:lnTo>
                  <a:lnTo>
                    <a:pt x="1087427" y="1220582"/>
                  </a:lnTo>
                  <a:lnTo>
                    <a:pt x="0" y="12205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18444605" y="1271711"/>
              <a:ext cx="2455968" cy="594995"/>
            </a:xfrm>
            <a:prstGeom prst="rect">
              <a:avLst/>
            </a:prstGeom>
          </p:spPr>
          <p:txBody>
            <a:bodyPr anchor="t" rtlCol="false" tIns="0" lIns="0" bIns="0" rIns="0">
              <a:spAutoFit/>
            </a:bodyPr>
            <a:lstStyle/>
            <a:p>
              <a:pPr algn="ctr">
                <a:lnSpc>
                  <a:spcPts val="3059"/>
                </a:lnSpc>
              </a:pPr>
              <a:r>
                <a:rPr lang="en-US" b="true" sz="3399" spc="-61">
                  <a:solidFill>
                    <a:srgbClr val="FCFEFF"/>
                  </a:solidFill>
                  <a:latin typeface="Roboto Bold"/>
                  <a:ea typeface="Roboto Bold"/>
                  <a:cs typeface="Roboto Bold"/>
                  <a:sym typeface="Roboto Bold"/>
                </a:rPr>
                <a:t>Purpose</a:t>
              </a:r>
            </a:p>
          </p:txBody>
        </p:sp>
      </p:grpSp>
      <p:sp>
        <p:nvSpPr>
          <p:cNvPr name="TextBox 20" id="20"/>
          <p:cNvSpPr txBox="true"/>
          <p:nvPr/>
        </p:nvSpPr>
        <p:spPr>
          <a:xfrm rot="0">
            <a:off x="-441885" y="106363"/>
            <a:ext cx="19171770"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Dynamo Medium"/>
                <a:ea typeface="Dynamo Medium"/>
                <a:cs typeface="Dynamo Medium"/>
                <a:sym typeface="Dynamo Medium"/>
              </a:rPr>
              <a:t>KEY ELEMENTS OF ADVOCACY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821516" y="1897973"/>
            <a:ext cx="10511830" cy="6491055"/>
          </a:xfrm>
          <a:custGeom>
            <a:avLst/>
            <a:gdLst/>
            <a:ahLst/>
            <a:cxnLst/>
            <a:rect r="r" b="b" t="t" l="l"/>
            <a:pathLst>
              <a:path h="6491055" w="10511830">
                <a:moveTo>
                  <a:pt x="0" y="0"/>
                </a:moveTo>
                <a:lnTo>
                  <a:pt x="10511830" y="0"/>
                </a:lnTo>
                <a:lnTo>
                  <a:pt x="10511830" y="6491054"/>
                </a:lnTo>
                <a:lnTo>
                  <a:pt x="0" y="6491054"/>
                </a:lnTo>
                <a:lnTo>
                  <a:pt x="0" y="0"/>
                </a:lnTo>
                <a:close/>
              </a:path>
            </a:pathLst>
          </a:custGeom>
          <a:blipFill>
            <a:blip r:embed="rId2"/>
            <a:stretch>
              <a:fillRect l="0" t="0" r="0" b="0"/>
            </a:stretch>
          </a:blipFill>
        </p:spPr>
      </p:sp>
      <p:grpSp>
        <p:nvGrpSpPr>
          <p:cNvPr name="Group 3" id="3"/>
          <p:cNvGrpSpPr/>
          <p:nvPr/>
        </p:nvGrpSpPr>
        <p:grpSpPr>
          <a:xfrm rot="0">
            <a:off x="12158027" y="3585454"/>
            <a:ext cx="6129973" cy="612997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29048" y="0"/>
                  </a:moveTo>
                  <a:lnTo>
                    <a:pt x="783752" y="0"/>
                  </a:lnTo>
                  <a:cubicBezTo>
                    <a:pt x="799795" y="0"/>
                    <a:pt x="812800" y="13005"/>
                    <a:pt x="812800" y="29048"/>
                  </a:cubicBezTo>
                  <a:lnTo>
                    <a:pt x="812800" y="783752"/>
                  </a:lnTo>
                  <a:cubicBezTo>
                    <a:pt x="812800" y="799795"/>
                    <a:pt x="799795" y="812800"/>
                    <a:pt x="783752" y="812800"/>
                  </a:cubicBezTo>
                  <a:lnTo>
                    <a:pt x="29048" y="812800"/>
                  </a:lnTo>
                  <a:cubicBezTo>
                    <a:pt x="13005" y="812800"/>
                    <a:pt x="0" y="799795"/>
                    <a:pt x="0" y="783752"/>
                  </a:cubicBezTo>
                  <a:lnTo>
                    <a:pt x="0" y="29048"/>
                  </a:lnTo>
                  <a:cubicBezTo>
                    <a:pt x="0" y="13005"/>
                    <a:pt x="13005" y="0"/>
                    <a:pt x="29048" y="0"/>
                  </a:cubicBezTo>
                  <a:close/>
                </a:path>
              </a:pathLst>
            </a:custGeom>
            <a:blipFill>
              <a:blip r:embed="rId3"/>
              <a:stretch>
                <a:fillRect l="0" t="0" r="0" b="0"/>
              </a:stretch>
            </a:blipFill>
          </p:spPr>
        </p:sp>
      </p:grpSp>
      <p:sp>
        <p:nvSpPr>
          <p:cNvPr name="TextBox 5" id="5"/>
          <p:cNvSpPr txBox="true"/>
          <p:nvPr/>
        </p:nvSpPr>
        <p:spPr>
          <a:xfrm rot="0">
            <a:off x="5970966" y="258763"/>
            <a:ext cx="15380673" cy="1377949"/>
          </a:xfrm>
          <a:prstGeom prst="rect">
            <a:avLst/>
          </a:prstGeom>
        </p:spPr>
        <p:txBody>
          <a:bodyPr anchor="t" rtlCol="false" tIns="0" lIns="0" bIns="0" rIns="0">
            <a:spAutoFit/>
          </a:bodyPr>
          <a:lstStyle/>
          <a:p>
            <a:pPr algn="l">
              <a:lnSpc>
                <a:spcPts val="11200"/>
              </a:lnSpc>
            </a:pPr>
            <a:r>
              <a:rPr lang="en-US" sz="8000">
                <a:solidFill>
                  <a:srgbClr val="56AAF0"/>
                </a:solidFill>
                <a:latin typeface="Dynamo Medium"/>
                <a:ea typeface="Dynamo Medium"/>
                <a:cs typeface="Dynamo Medium"/>
                <a:sym typeface="Dynamo Medium"/>
              </a:rPr>
              <a:t>EQUITY IN CARE</a:t>
            </a:r>
          </a:p>
        </p:txBody>
      </p:sp>
      <p:sp>
        <p:nvSpPr>
          <p:cNvPr name="TextBox 6" id="6"/>
          <p:cNvSpPr txBox="true"/>
          <p:nvPr/>
        </p:nvSpPr>
        <p:spPr>
          <a:xfrm rot="0">
            <a:off x="3459795" y="3509254"/>
            <a:ext cx="8357636" cy="5039360"/>
          </a:xfrm>
          <a:prstGeom prst="rect">
            <a:avLst/>
          </a:prstGeom>
        </p:spPr>
        <p:txBody>
          <a:bodyPr anchor="t" rtlCol="false" tIns="0" lIns="0" bIns="0" rIns="0">
            <a:spAutoFit/>
          </a:bodyPr>
          <a:lstStyle/>
          <a:p>
            <a:pPr algn="l">
              <a:lnSpc>
                <a:spcPts val="5739"/>
              </a:lnSpc>
            </a:pPr>
            <a:r>
              <a:rPr lang="en-US" sz="4099" spc="16" b="true">
                <a:solidFill>
                  <a:srgbClr val="000000"/>
                </a:solidFill>
                <a:latin typeface="Roboto Bold"/>
                <a:ea typeface="Roboto Bold"/>
                <a:cs typeface="Roboto Bold"/>
                <a:sym typeface="Roboto Bold"/>
              </a:rPr>
              <a:t>HEALTH EQUİTY means everyone, regardless of their background, deserves fair and equal access to healthcare services. Nurses are on the front lines, working tirelessly to close the gaps in healthcare disparities.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1802" y="2328170"/>
            <a:ext cx="16385670" cy="6545059"/>
            <a:chOff x="0" y="0"/>
            <a:chExt cx="21847560" cy="8726746"/>
          </a:xfrm>
        </p:grpSpPr>
        <p:sp>
          <p:nvSpPr>
            <p:cNvPr name="Freeform 4" id="4"/>
            <p:cNvSpPr/>
            <p:nvPr/>
          </p:nvSpPr>
          <p:spPr>
            <a:xfrm flipH="true" flipV="true" rot="0">
              <a:off x="0" y="43799"/>
              <a:ext cx="5223818" cy="2526429"/>
            </a:xfrm>
            <a:custGeom>
              <a:avLst/>
              <a:gdLst/>
              <a:ahLst/>
              <a:cxnLst/>
              <a:rect r="r" b="b" t="t" l="l"/>
              <a:pathLst>
                <a:path h="2526429" w="5223818">
                  <a:moveTo>
                    <a:pt x="5223818" y="2526429"/>
                  </a:moveTo>
                  <a:lnTo>
                    <a:pt x="0" y="2526429"/>
                  </a:lnTo>
                  <a:lnTo>
                    <a:pt x="0" y="0"/>
                  </a:lnTo>
                  <a:lnTo>
                    <a:pt x="5223818" y="0"/>
                  </a:lnTo>
                  <a:lnTo>
                    <a:pt x="5223818"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52447" y="653895"/>
              <a:ext cx="1379925" cy="1382438"/>
            </a:xfrm>
            <a:custGeom>
              <a:avLst/>
              <a:gdLst/>
              <a:ahLst/>
              <a:cxnLst/>
              <a:rect r="r" b="b" t="t" l="l"/>
              <a:pathLst>
                <a:path h="1382438" w="1379925">
                  <a:moveTo>
                    <a:pt x="0" y="0"/>
                  </a:moveTo>
                  <a:lnTo>
                    <a:pt x="1379924" y="0"/>
                  </a:lnTo>
                  <a:lnTo>
                    <a:pt x="1379924" y="1382438"/>
                  </a:lnTo>
                  <a:lnTo>
                    <a:pt x="0" y="13824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478436" y="2970584"/>
              <a:ext cx="4349940" cy="3822827"/>
            </a:xfrm>
            <a:prstGeom prst="rect">
              <a:avLst/>
            </a:prstGeom>
          </p:spPr>
          <p:txBody>
            <a:bodyPr anchor="t" rtlCol="false" tIns="0" lIns="0" bIns="0" rIns="0">
              <a:spAutoFit/>
            </a:bodyPr>
            <a:lstStyle/>
            <a:p>
              <a:pPr algn="l">
                <a:lnSpc>
                  <a:spcPts val="3812"/>
                </a:lnSpc>
              </a:pPr>
              <a:r>
                <a:rPr lang="en-US" sz="3099" spc="12" b="true">
                  <a:solidFill>
                    <a:srgbClr val="000000"/>
                  </a:solidFill>
                  <a:latin typeface="Roboto Bold"/>
                  <a:ea typeface="Roboto Bold"/>
                  <a:cs typeface="Roboto Bold"/>
                  <a:sym typeface="Roboto Bold"/>
                </a:rPr>
                <a:t>Removing barriers to healthcare for disadvantaged groups.  </a:t>
              </a:r>
            </a:p>
            <a:p>
              <a:pPr algn="l">
                <a:lnSpc>
                  <a:spcPts val="3812"/>
                </a:lnSpc>
              </a:pPr>
            </a:p>
          </p:txBody>
        </p:sp>
        <p:sp>
          <p:nvSpPr>
            <p:cNvPr name="Freeform 7" id="7"/>
            <p:cNvSpPr/>
            <p:nvPr/>
          </p:nvSpPr>
          <p:spPr>
            <a:xfrm flipH="true" flipV="true" rot="0">
              <a:off x="5407705" y="0"/>
              <a:ext cx="5223818" cy="2526429"/>
            </a:xfrm>
            <a:custGeom>
              <a:avLst/>
              <a:gdLst/>
              <a:ahLst/>
              <a:cxnLst/>
              <a:rect r="r" b="b" t="t" l="l"/>
              <a:pathLst>
                <a:path h="2526429" w="5223818">
                  <a:moveTo>
                    <a:pt x="5223819" y="2526429"/>
                  </a:moveTo>
                  <a:lnTo>
                    <a:pt x="0" y="2526429"/>
                  </a:lnTo>
                  <a:lnTo>
                    <a:pt x="0" y="0"/>
                  </a:lnTo>
                  <a:lnTo>
                    <a:pt x="5223819" y="0"/>
                  </a:lnTo>
                  <a:lnTo>
                    <a:pt x="5223819"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616952" y="2908078"/>
              <a:ext cx="4349940" cy="3187827"/>
            </a:xfrm>
            <a:prstGeom prst="rect">
              <a:avLst/>
            </a:prstGeom>
          </p:spPr>
          <p:txBody>
            <a:bodyPr anchor="t" rtlCol="false" tIns="0" lIns="0" bIns="0" rIns="0">
              <a:spAutoFit/>
            </a:bodyPr>
            <a:lstStyle/>
            <a:p>
              <a:pPr algn="l">
                <a:lnSpc>
                  <a:spcPts val="3812"/>
                </a:lnSpc>
              </a:pPr>
              <a:r>
                <a:rPr lang="en-US" sz="3099" spc="12" b="true">
                  <a:solidFill>
                    <a:srgbClr val="000000"/>
                  </a:solidFill>
                  <a:latin typeface="Roboto Bold"/>
                  <a:ea typeface="Roboto Bold"/>
                  <a:cs typeface="Roboto Bold"/>
                  <a:sym typeface="Roboto Bold"/>
                </a:rPr>
                <a:t>Ensuring that care and resources are distributed based on need, not privilege.  </a:t>
              </a:r>
            </a:p>
          </p:txBody>
        </p:sp>
        <p:sp>
          <p:nvSpPr>
            <p:cNvPr name="Freeform 9" id="9"/>
            <p:cNvSpPr/>
            <p:nvPr/>
          </p:nvSpPr>
          <p:spPr>
            <a:xfrm flipH="false" flipV="false" rot="0">
              <a:off x="6201675" y="485501"/>
              <a:ext cx="998301" cy="1555426"/>
            </a:xfrm>
            <a:custGeom>
              <a:avLst/>
              <a:gdLst/>
              <a:ahLst/>
              <a:cxnLst/>
              <a:rect r="r" b="b" t="t" l="l"/>
              <a:pathLst>
                <a:path h="1555426" w="998301">
                  <a:moveTo>
                    <a:pt x="0" y="0"/>
                  </a:moveTo>
                  <a:lnTo>
                    <a:pt x="998301" y="0"/>
                  </a:lnTo>
                  <a:lnTo>
                    <a:pt x="998301" y="1555426"/>
                  </a:lnTo>
                  <a:lnTo>
                    <a:pt x="0" y="15554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161571" y="1317602"/>
              <a:ext cx="2767401" cy="1108752"/>
            </a:xfrm>
            <a:prstGeom prst="rect">
              <a:avLst/>
            </a:prstGeom>
          </p:spPr>
          <p:txBody>
            <a:bodyPr anchor="t" rtlCol="false" tIns="0" lIns="0" bIns="0" rIns="0">
              <a:spAutoFit/>
            </a:bodyPr>
            <a:lstStyle/>
            <a:p>
              <a:pPr algn="ctr">
                <a:lnSpc>
                  <a:spcPts val="3025"/>
                </a:lnSpc>
              </a:pPr>
              <a:r>
                <a:rPr lang="en-US" b="true" sz="3399" spc="-61">
                  <a:solidFill>
                    <a:srgbClr val="FCFEFF"/>
                  </a:solidFill>
                  <a:latin typeface="Roboto Bold"/>
                  <a:ea typeface="Roboto Bold"/>
                  <a:cs typeface="Roboto Bold"/>
                  <a:sym typeface="Roboto Bold"/>
                </a:rPr>
                <a:t>Accesi-bility</a:t>
              </a:r>
            </a:p>
          </p:txBody>
        </p:sp>
        <p:sp>
          <p:nvSpPr>
            <p:cNvPr name="TextBox 11" id="11"/>
            <p:cNvSpPr txBox="true"/>
            <p:nvPr/>
          </p:nvSpPr>
          <p:spPr>
            <a:xfrm rot="0">
              <a:off x="7598388" y="1085827"/>
              <a:ext cx="2356626" cy="699093"/>
            </a:xfrm>
            <a:prstGeom prst="rect">
              <a:avLst/>
            </a:prstGeom>
          </p:spPr>
          <p:txBody>
            <a:bodyPr anchor="t" rtlCol="false" tIns="0" lIns="0" bIns="0" rIns="0">
              <a:spAutoFit/>
            </a:bodyPr>
            <a:lstStyle/>
            <a:p>
              <a:pPr algn="ctr">
                <a:lnSpc>
                  <a:spcPts val="4113"/>
                </a:lnSpc>
              </a:pPr>
              <a:r>
                <a:rPr lang="en-US" b="true" sz="3399" spc="-61">
                  <a:solidFill>
                    <a:srgbClr val="FCFEFF"/>
                  </a:solidFill>
                  <a:latin typeface="Roboto Bold"/>
                  <a:ea typeface="Roboto Bold"/>
                  <a:cs typeface="Roboto Bold"/>
                  <a:sym typeface="Roboto Bold"/>
                </a:rPr>
                <a:t>Fairness</a:t>
              </a:r>
            </a:p>
          </p:txBody>
        </p:sp>
        <p:sp>
          <p:nvSpPr>
            <p:cNvPr name="Freeform 12" id="12"/>
            <p:cNvSpPr/>
            <p:nvPr/>
          </p:nvSpPr>
          <p:spPr>
            <a:xfrm flipH="true" flipV="true" rot="0">
              <a:off x="10757470" y="247946"/>
              <a:ext cx="5223818" cy="2526429"/>
            </a:xfrm>
            <a:custGeom>
              <a:avLst/>
              <a:gdLst/>
              <a:ahLst/>
              <a:cxnLst/>
              <a:rect r="r" b="b" t="t" l="l"/>
              <a:pathLst>
                <a:path h="2526429" w="5223818">
                  <a:moveTo>
                    <a:pt x="5223818" y="2526429"/>
                  </a:moveTo>
                  <a:lnTo>
                    <a:pt x="0" y="2526429"/>
                  </a:lnTo>
                  <a:lnTo>
                    <a:pt x="0" y="0"/>
                  </a:lnTo>
                  <a:lnTo>
                    <a:pt x="5223818" y="0"/>
                  </a:lnTo>
                  <a:lnTo>
                    <a:pt x="5223818"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1952574" y="3194922"/>
              <a:ext cx="4349940" cy="4287224"/>
            </a:xfrm>
            <a:prstGeom prst="rect">
              <a:avLst/>
            </a:prstGeom>
          </p:spPr>
          <p:txBody>
            <a:bodyPr anchor="t" rtlCol="false" tIns="0" lIns="0" bIns="0" rIns="0">
              <a:spAutoFit/>
            </a:bodyPr>
            <a:lstStyle/>
            <a:p>
              <a:pPr algn="l">
                <a:lnSpc>
                  <a:spcPts val="3657"/>
                </a:lnSpc>
              </a:pPr>
              <a:r>
                <a:rPr lang="en-US" sz="3099" spc="12" b="true">
                  <a:solidFill>
                    <a:srgbClr val="000000"/>
                  </a:solidFill>
                  <a:latin typeface="Roboto Bold"/>
                  <a:ea typeface="Roboto Bold"/>
                  <a:cs typeface="Roboto Bold"/>
                  <a:sym typeface="Roboto Bold"/>
                </a:rPr>
                <a:t>Advocating for systemic changes to improve healthcare access, quality, and fairness.  </a:t>
              </a:r>
            </a:p>
            <a:p>
              <a:pPr algn="l">
                <a:lnSpc>
                  <a:spcPts val="3657"/>
                </a:lnSpc>
              </a:pPr>
            </a:p>
          </p:txBody>
        </p:sp>
        <p:sp>
          <p:nvSpPr>
            <p:cNvPr name="Freeform 14" id="14"/>
            <p:cNvSpPr/>
            <p:nvPr/>
          </p:nvSpPr>
          <p:spPr>
            <a:xfrm flipH="false" flipV="false" rot="0">
              <a:off x="11408861" y="820345"/>
              <a:ext cx="1087428" cy="1220582"/>
            </a:xfrm>
            <a:custGeom>
              <a:avLst/>
              <a:gdLst/>
              <a:ahLst/>
              <a:cxnLst/>
              <a:rect r="r" b="b" t="t" l="l"/>
              <a:pathLst>
                <a:path h="1220582" w="1087428">
                  <a:moveTo>
                    <a:pt x="0" y="0"/>
                  </a:moveTo>
                  <a:lnTo>
                    <a:pt x="1087427" y="0"/>
                  </a:lnTo>
                  <a:lnTo>
                    <a:pt x="1087427" y="1220582"/>
                  </a:lnTo>
                  <a:lnTo>
                    <a:pt x="0" y="12205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2899560" y="1151061"/>
              <a:ext cx="2455968" cy="1415330"/>
            </a:xfrm>
            <a:prstGeom prst="rect">
              <a:avLst/>
            </a:prstGeom>
          </p:spPr>
          <p:txBody>
            <a:bodyPr anchor="t" rtlCol="false" tIns="0" lIns="0" bIns="0" rIns="0">
              <a:spAutoFit/>
            </a:bodyPr>
            <a:lstStyle/>
            <a:p>
              <a:pPr algn="ctr">
                <a:lnSpc>
                  <a:spcPts val="2783"/>
                </a:lnSpc>
              </a:pPr>
              <a:r>
                <a:rPr lang="en-US" b="true" sz="2300" spc="-41">
                  <a:solidFill>
                    <a:srgbClr val="FCFEFF"/>
                  </a:solidFill>
                  <a:latin typeface="Roboto Bold"/>
                  <a:ea typeface="Roboto Bold"/>
                  <a:cs typeface="Roboto Bold"/>
                  <a:sym typeface="Roboto Bold"/>
                </a:rPr>
                <a:t>Cultural Competence &amp;  Sensitivity</a:t>
              </a:r>
            </a:p>
          </p:txBody>
        </p:sp>
        <p:sp>
          <p:nvSpPr>
            <p:cNvPr name="Freeform 16" id="16"/>
            <p:cNvSpPr/>
            <p:nvPr/>
          </p:nvSpPr>
          <p:spPr>
            <a:xfrm flipH="true" flipV="true" rot="0">
              <a:off x="16302515" y="273346"/>
              <a:ext cx="5223818" cy="2526429"/>
            </a:xfrm>
            <a:custGeom>
              <a:avLst/>
              <a:gdLst/>
              <a:ahLst/>
              <a:cxnLst/>
              <a:rect r="r" b="b" t="t" l="l"/>
              <a:pathLst>
                <a:path h="2526429" w="5223818">
                  <a:moveTo>
                    <a:pt x="5223818" y="2526429"/>
                  </a:moveTo>
                  <a:lnTo>
                    <a:pt x="0" y="2526429"/>
                  </a:lnTo>
                  <a:lnTo>
                    <a:pt x="0" y="0"/>
                  </a:lnTo>
                  <a:lnTo>
                    <a:pt x="5223818" y="0"/>
                  </a:lnTo>
                  <a:lnTo>
                    <a:pt x="5223818" y="25264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7497619" y="3220322"/>
              <a:ext cx="4349940" cy="5506424"/>
            </a:xfrm>
            <a:prstGeom prst="rect">
              <a:avLst/>
            </a:prstGeom>
          </p:spPr>
          <p:txBody>
            <a:bodyPr anchor="t" rtlCol="false" tIns="0" lIns="0" bIns="0" rIns="0">
              <a:spAutoFit/>
            </a:bodyPr>
            <a:lstStyle/>
            <a:p>
              <a:pPr algn="l">
                <a:lnSpc>
                  <a:spcPts val="3657"/>
                </a:lnSpc>
              </a:pPr>
              <a:r>
                <a:rPr lang="en-US" sz="3099" spc="12" b="true">
                  <a:solidFill>
                    <a:srgbClr val="000000"/>
                  </a:solidFill>
                  <a:latin typeface="Roboto Bold"/>
                  <a:ea typeface="Roboto Bold"/>
                  <a:cs typeface="Roboto Bold"/>
                  <a:sym typeface="Roboto Bold"/>
                </a:rPr>
                <a:t>Identifying and addressing health inequities caused by race, socioeconomic status, gender, or geographic location.  </a:t>
              </a:r>
            </a:p>
            <a:p>
              <a:pPr algn="l">
                <a:lnSpc>
                  <a:spcPts val="3657"/>
                </a:lnSpc>
              </a:pPr>
            </a:p>
          </p:txBody>
        </p:sp>
        <p:sp>
          <p:nvSpPr>
            <p:cNvPr name="Freeform 18" id="18"/>
            <p:cNvSpPr/>
            <p:nvPr/>
          </p:nvSpPr>
          <p:spPr>
            <a:xfrm flipH="false" flipV="false" rot="0">
              <a:off x="16953906" y="845745"/>
              <a:ext cx="1087428" cy="1220582"/>
            </a:xfrm>
            <a:custGeom>
              <a:avLst/>
              <a:gdLst/>
              <a:ahLst/>
              <a:cxnLst/>
              <a:rect r="r" b="b" t="t" l="l"/>
              <a:pathLst>
                <a:path h="1220582" w="1087428">
                  <a:moveTo>
                    <a:pt x="0" y="0"/>
                  </a:moveTo>
                  <a:lnTo>
                    <a:pt x="1087427" y="0"/>
                  </a:lnTo>
                  <a:lnTo>
                    <a:pt x="1087427" y="1220582"/>
                  </a:lnTo>
                  <a:lnTo>
                    <a:pt x="0" y="12205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18444605" y="1185986"/>
              <a:ext cx="2455968" cy="1306576"/>
            </a:xfrm>
            <a:prstGeom prst="rect">
              <a:avLst/>
            </a:prstGeom>
          </p:spPr>
          <p:txBody>
            <a:bodyPr anchor="t" rtlCol="false" tIns="0" lIns="0" bIns="0" rIns="0">
              <a:spAutoFit/>
            </a:bodyPr>
            <a:lstStyle/>
            <a:p>
              <a:pPr algn="ctr">
                <a:lnSpc>
                  <a:spcPts val="3894"/>
                </a:lnSpc>
              </a:pPr>
              <a:r>
                <a:rPr lang="en-US" b="true" sz="3300" spc="-148">
                  <a:solidFill>
                    <a:srgbClr val="FCFEFF"/>
                  </a:solidFill>
                  <a:latin typeface="Roboto Bold"/>
                  <a:ea typeface="Roboto Bold"/>
                  <a:cs typeface="Roboto Bold"/>
                  <a:sym typeface="Roboto Bold"/>
                </a:rPr>
                <a:t>Reducing Disparities</a:t>
              </a:r>
            </a:p>
          </p:txBody>
        </p:sp>
      </p:grpSp>
      <p:sp>
        <p:nvSpPr>
          <p:cNvPr name="TextBox 20" id="20"/>
          <p:cNvSpPr txBox="true"/>
          <p:nvPr/>
        </p:nvSpPr>
        <p:spPr>
          <a:xfrm rot="0">
            <a:off x="-441885" y="106363"/>
            <a:ext cx="19171770"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Dynamo Medium"/>
                <a:ea typeface="Dynamo Medium"/>
                <a:cs typeface="Dynamo Medium"/>
                <a:sym typeface="Dynamo Medium"/>
              </a:rPr>
              <a:t>KEY ELEMENTS OF EQUITY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639942" y="2291091"/>
            <a:ext cx="3917864" cy="1894821"/>
          </a:xfrm>
          <a:custGeom>
            <a:avLst/>
            <a:gdLst/>
            <a:ahLst/>
            <a:cxnLst/>
            <a:rect r="r" b="b" t="t" l="l"/>
            <a:pathLst>
              <a:path h="1894821" w="3917864">
                <a:moveTo>
                  <a:pt x="3917864" y="1894822"/>
                </a:moveTo>
                <a:lnTo>
                  <a:pt x="0" y="1894822"/>
                </a:lnTo>
                <a:lnTo>
                  <a:pt x="0" y="0"/>
                </a:lnTo>
                <a:lnTo>
                  <a:pt x="3917864" y="0"/>
                </a:lnTo>
                <a:lnTo>
                  <a:pt x="3917864" y="18948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4277" y="2748663"/>
            <a:ext cx="1034943" cy="1036829"/>
          </a:xfrm>
          <a:custGeom>
            <a:avLst/>
            <a:gdLst/>
            <a:ahLst/>
            <a:cxnLst/>
            <a:rect r="r" b="b" t="t" l="l"/>
            <a:pathLst>
              <a:path h="1036829" w="1034943">
                <a:moveTo>
                  <a:pt x="0" y="0"/>
                </a:moveTo>
                <a:lnTo>
                  <a:pt x="1034943" y="0"/>
                </a:lnTo>
                <a:lnTo>
                  <a:pt x="1034943" y="1036828"/>
                </a:lnTo>
                <a:lnTo>
                  <a:pt x="0" y="1036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748769" y="4479036"/>
            <a:ext cx="3262455" cy="4779264"/>
          </a:xfrm>
          <a:prstGeom prst="rect">
            <a:avLst/>
          </a:prstGeom>
        </p:spPr>
        <p:txBody>
          <a:bodyPr anchor="t" rtlCol="false" tIns="0" lIns="0" bIns="0" rIns="0">
            <a:spAutoFit/>
          </a:bodyPr>
          <a:lstStyle/>
          <a:p>
            <a:pPr algn="l">
              <a:lnSpc>
                <a:spcPts val="3812"/>
              </a:lnSpc>
            </a:pPr>
            <a:r>
              <a:rPr lang="en-US" sz="3099" spc="12" b="true">
                <a:solidFill>
                  <a:srgbClr val="000000"/>
                </a:solidFill>
                <a:latin typeface="Roboto Bold"/>
                <a:ea typeface="Roboto Bold"/>
                <a:cs typeface="Roboto Bold"/>
                <a:sym typeface="Roboto Bold"/>
              </a:rPr>
              <a:t>Ensuring all patients have equitable access to the necessary tools, treatments, and information to achieve optimal health outcomes.  </a:t>
            </a:r>
          </a:p>
          <a:p>
            <a:pPr algn="l">
              <a:lnSpc>
                <a:spcPts val="3812"/>
              </a:lnSpc>
            </a:pPr>
          </a:p>
        </p:txBody>
      </p:sp>
      <p:sp>
        <p:nvSpPr>
          <p:cNvPr name="Freeform 6" id="6"/>
          <p:cNvSpPr/>
          <p:nvPr/>
        </p:nvSpPr>
        <p:spPr>
          <a:xfrm flipH="true" flipV="true" rot="0">
            <a:off x="4695721" y="2258242"/>
            <a:ext cx="3917864" cy="1894821"/>
          </a:xfrm>
          <a:custGeom>
            <a:avLst/>
            <a:gdLst/>
            <a:ahLst/>
            <a:cxnLst/>
            <a:rect r="r" b="b" t="t" l="l"/>
            <a:pathLst>
              <a:path h="1894821" w="3917864">
                <a:moveTo>
                  <a:pt x="3917864" y="1894821"/>
                </a:moveTo>
                <a:lnTo>
                  <a:pt x="0" y="1894821"/>
                </a:lnTo>
                <a:lnTo>
                  <a:pt x="0" y="0"/>
                </a:lnTo>
                <a:lnTo>
                  <a:pt x="3917864" y="0"/>
                </a:lnTo>
                <a:lnTo>
                  <a:pt x="3917864" y="189482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602656" y="4432157"/>
            <a:ext cx="3262455" cy="4303014"/>
          </a:xfrm>
          <a:prstGeom prst="rect">
            <a:avLst/>
          </a:prstGeom>
        </p:spPr>
        <p:txBody>
          <a:bodyPr anchor="t" rtlCol="false" tIns="0" lIns="0" bIns="0" rIns="0">
            <a:spAutoFit/>
          </a:bodyPr>
          <a:lstStyle/>
          <a:p>
            <a:pPr algn="l">
              <a:lnSpc>
                <a:spcPts val="3812"/>
              </a:lnSpc>
            </a:pPr>
            <a:r>
              <a:rPr lang="en-US" sz="3099" spc="12" b="true">
                <a:solidFill>
                  <a:srgbClr val="000000"/>
                </a:solidFill>
                <a:latin typeface="Roboto Bold"/>
                <a:ea typeface="Roboto Bold"/>
                <a:cs typeface="Roboto Bold"/>
                <a:sym typeface="Roboto Bold"/>
              </a:rPr>
              <a:t>Promoting fairness in opportunities, resources, and respect for all nurses within healthcare organizations.  </a:t>
            </a:r>
          </a:p>
          <a:p>
            <a:pPr algn="l">
              <a:lnSpc>
                <a:spcPts val="3812"/>
              </a:lnSpc>
            </a:pPr>
          </a:p>
        </p:txBody>
      </p:sp>
      <p:sp>
        <p:nvSpPr>
          <p:cNvPr name="Freeform 8" id="8"/>
          <p:cNvSpPr/>
          <p:nvPr/>
        </p:nvSpPr>
        <p:spPr>
          <a:xfrm flipH="false" flipV="false" rot="0">
            <a:off x="5291198" y="2622368"/>
            <a:ext cx="748726" cy="1166570"/>
          </a:xfrm>
          <a:custGeom>
            <a:avLst/>
            <a:gdLst/>
            <a:ahLst/>
            <a:cxnLst/>
            <a:rect r="r" b="b" t="t" l="l"/>
            <a:pathLst>
              <a:path h="1166570" w="748726">
                <a:moveTo>
                  <a:pt x="0" y="0"/>
                </a:moveTo>
                <a:lnTo>
                  <a:pt x="748726" y="0"/>
                </a:lnTo>
                <a:lnTo>
                  <a:pt x="748726" y="1166569"/>
                </a:lnTo>
                <a:lnTo>
                  <a:pt x="0" y="11665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261120" y="3109631"/>
            <a:ext cx="2075550" cy="1043432"/>
          </a:xfrm>
          <a:prstGeom prst="rect">
            <a:avLst/>
          </a:prstGeom>
        </p:spPr>
        <p:txBody>
          <a:bodyPr anchor="t" rtlCol="false" tIns="0" lIns="0" bIns="0" rIns="0">
            <a:spAutoFit/>
          </a:bodyPr>
          <a:lstStyle/>
          <a:p>
            <a:pPr algn="ctr">
              <a:lnSpc>
                <a:spcPts val="4113"/>
              </a:lnSpc>
            </a:pPr>
            <a:r>
              <a:rPr lang="en-US" b="true" sz="3399" spc="-61">
                <a:solidFill>
                  <a:srgbClr val="FCFEFF"/>
                </a:solidFill>
                <a:latin typeface="Roboto Bold"/>
                <a:ea typeface="Roboto Bold"/>
                <a:cs typeface="Roboto Bold"/>
                <a:sym typeface="Roboto Bold"/>
              </a:rPr>
              <a:t>Access to Resources</a:t>
            </a:r>
          </a:p>
        </p:txBody>
      </p:sp>
      <p:sp>
        <p:nvSpPr>
          <p:cNvPr name="TextBox 10" id="10"/>
          <p:cNvSpPr txBox="true"/>
          <p:nvPr/>
        </p:nvSpPr>
        <p:spPr>
          <a:xfrm rot="0">
            <a:off x="5893958" y="3128681"/>
            <a:ext cx="2971153" cy="1022604"/>
          </a:xfrm>
          <a:prstGeom prst="rect">
            <a:avLst/>
          </a:prstGeom>
        </p:spPr>
        <p:txBody>
          <a:bodyPr anchor="t" rtlCol="false" tIns="0" lIns="0" bIns="0" rIns="0">
            <a:spAutoFit/>
          </a:bodyPr>
          <a:lstStyle/>
          <a:p>
            <a:pPr algn="ctr">
              <a:lnSpc>
                <a:spcPts val="3977"/>
              </a:lnSpc>
            </a:pPr>
            <a:r>
              <a:rPr lang="en-US" b="true" sz="3399" spc="-118">
                <a:solidFill>
                  <a:srgbClr val="FCFEFF"/>
                </a:solidFill>
                <a:latin typeface="Roboto Bold"/>
                <a:ea typeface="Roboto Bold"/>
                <a:cs typeface="Roboto Bold"/>
                <a:sym typeface="Roboto Bold"/>
              </a:rPr>
              <a:t>Work place Equity</a:t>
            </a:r>
          </a:p>
        </p:txBody>
      </p:sp>
      <p:sp>
        <p:nvSpPr>
          <p:cNvPr name="Freeform 11" id="11"/>
          <p:cNvSpPr/>
          <p:nvPr/>
        </p:nvSpPr>
        <p:spPr>
          <a:xfrm flipH="true" flipV="true" rot="0">
            <a:off x="8708044" y="2444201"/>
            <a:ext cx="3917864" cy="1894821"/>
          </a:xfrm>
          <a:custGeom>
            <a:avLst/>
            <a:gdLst/>
            <a:ahLst/>
            <a:cxnLst/>
            <a:rect r="r" b="b" t="t" l="l"/>
            <a:pathLst>
              <a:path h="1894821" w="3917864">
                <a:moveTo>
                  <a:pt x="3917864" y="1894822"/>
                </a:moveTo>
                <a:lnTo>
                  <a:pt x="0" y="1894822"/>
                </a:lnTo>
                <a:lnTo>
                  <a:pt x="0" y="0"/>
                </a:lnTo>
                <a:lnTo>
                  <a:pt x="3917864" y="0"/>
                </a:lnTo>
                <a:lnTo>
                  <a:pt x="3917864" y="18948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9604373" y="4652052"/>
            <a:ext cx="3262455" cy="3217799"/>
          </a:xfrm>
          <a:prstGeom prst="rect">
            <a:avLst/>
          </a:prstGeom>
        </p:spPr>
        <p:txBody>
          <a:bodyPr anchor="t" rtlCol="false" tIns="0" lIns="0" bIns="0" rIns="0">
            <a:spAutoFit/>
          </a:bodyPr>
          <a:lstStyle/>
          <a:p>
            <a:pPr algn="l">
              <a:lnSpc>
                <a:spcPts val="3657"/>
              </a:lnSpc>
            </a:pPr>
            <a:r>
              <a:rPr lang="en-US" sz="3099" spc="12" b="true">
                <a:solidFill>
                  <a:srgbClr val="000000"/>
                </a:solidFill>
                <a:latin typeface="Roboto Bold"/>
                <a:ea typeface="Roboto Bold"/>
                <a:cs typeface="Roboto Bold"/>
                <a:sym typeface="Roboto Bold"/>
              </a:rPr>
              <a:t>To achieve health outcomes that are not determined by social, economic, or cultural factors.</a:t>
            </a:r>
          </a:p>
          <a:p>
            <a:pPr algn="l">
              <a:lnSpc>
                <a:spcPts val="3657"/>
              </a:lnSpc>
            </a:pPr>
          </a:p>
        </p:txBody>
      </p:sp>
      <p:sp>
        <p:nvSpPr>
          <p:cNvPr name="Freeform 13" id="13"/>
          <p:cNvSpPr/>
          <p:nvPr/>
        </p:nvSpPr>
        <p:spPr>
          <a:xfrm flipH="false" flipV="false" rot="0">
            <a:off x="9196587" y="2873501"/>
            <a:ext cx="815571" cy="915437"/>
          </a:xfrm>
          <a:custGeom>
            <a:avLst/>
            <a:gdLst/>
            <a:ahLst/>
            <a:cxnLst/>
            <a:rect r="r" b="b" t="t" l="l"/>
            <a:pathLst>
              <a:path h="915437" w="815571">
                <a:moveTo>
                  <a:pt x="0" y="0"/>
                </a:moveTo>
                <a:lnTo>
                  <a:pt x="815571" y="0"/>
                </a:lnTo>
                <a:lnTo>
                  <a:pt x="815571" y="915436"/>
                </a:lnTo>
                <a:lnTo>
                  <a:pt x="0" y="9154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0314612" y="3372562"/>
            <a:ext cx="1841976" cy="529082"/>
          </a:xfrm>
          <a:prstGeom prst="rect">
            <a:avLst/>
          </a:prstGeom>
        </p:spPr>
        <p:txBody>
          <a:bodyPr anchor="t" rtlCol="false" tIns="0" lIns="0" bIns="0" rIns="0">
            <a:spAutoFit/>
          </a:bodyPr>
          <a:lstStyle/>
          <a:p>
            <a:pPr algn="ctr">
              <a:lnSpc>
                <a:spcPts val="4113"/>
              </a:lnSpc>
            </a:pPr>
            <a:r>
              <a:rPr lang="en-US" b="true" sz="3399" spc="-61">
                <a:solidFill>
                  <a:srgbClr val="FCFEFF"/>
                </a:solidFill>
                <a:latin typeface="Roboto Bold"/>
                <a:ea typeface="Roboto Bold"/>
                <a:cs typeface="Roboto Bold"/>
                <a:sym typeface="Roboto Bold"/>
              </a:rPr>
              <a:t>Purpose</a:t>
            </a:r>
          </a:p>
        </p:txBody>
      </p:sp>
      <p:sp>
        <p:nvSpPr>
          <p:cNvPr name="TextBox 15" id="15"/>
          <p:cNvSpPr txBox="true"/>
          <p:nvPr/>
        </p:nvSpPr>
        <p:spPr>
          <a:xfrm rot="0">
            <a:off x="-441885" y="106363"/>
            <a:ext cx="19171770"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Dynamo Medium"/>
                <a:ea typeface="Dynamo Medium"/>
                <a:cs typeface="Dynamo Medium"/>
                <a:sym typeface="Dynamo Medium"/>
              </a:rPr>
              <a:t>KEY ELEMENTS OF EQUITY</a:t>
            </a:r>
          </a:p>
        </p:txBody>
      </p:sp>
      <p:grpSp>
        <p:nvGrpSpPr>
          <p:cNvPr name="Group 16" id="16"/>
          <p:cNvGrpSpPr/>
          <p:nvPr/>
        </p:nvGrpSpPr>
        <p:grpSpPr>
          <a:xfrm rot="0">
            <a:off x="13479807" y="3084854"/>
            <a:ext cx="4434875" cy="6967796"/>
            <a:chOff x="0" y="0"/>
            <a:chExt cx="5913166" cy="9290394"/>
          </a:xfrm>
        </p:grpSpPr>
        <p:sp>
          <p:nvSpPr>
            <p:cNvPr name="Freeform 17" id="17"/>
            <p:cNvSpPr/>
            <p:nvPr/>
          </p:nvSpPr>
          <p:spPr>
            <a:xfrm flipH="false" flipV="false" rot="0">
              <a:off x="1051887" y="0"/>
              <a:ext cx="3148312" cy="3148312"/>
            </a:xfrm>
            <a:custGeom>
              <a:avLst/>
              <a:gdLst/>
              <a:ahLst/>
              <a:cxnLst/>
              <a:rect r="r" b="b" t="t" l="l"/>
              <a:pathLst>
                <a:path h="3148312" w="3148312">
                  <a:moveTo>
                    <a:pt x="0" y="0"/>
                  </a:moveTo>
                  <a:lnTo>
                    <a:pt x="3148313" y="0"/>
                  </a:lnTo>
                  <a:lnTo>
                    <a:pt x="3148313" y="3148312"/>
                  </a:lnTo>
                  <a:lnTo>
                    <a:pt x="0" y="31483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0" y="3374381"/>
              <a:ext cx="5913166" cy="5916013"/>
            </a:xfrm>
            <a:prstGeom prst="rect">
              <a:avLst/>
            </a:prstGeom>
          </p:spPr>
          <p:txBody>
            <a:bodyPr anchor="t" rtlCol="false" tIns="0" lIns="0" bIns="0" rIns="0">
              <a:spAutoFit/>
            </a:bodyPr>
            <a:lstStyle/>
            <a:p>
              <a:pPr algn="l">
                <a:lnSpc>
                  <a:spcPts val="3927"/>
                </a:lnSpc>
              </a:pPr>
              <a:r>
                <a:rPr lang="en-US" sz="3192" b="true">
                  <a:solidFill>
                    <a:srgbClr val="000000"/>
                  </a:solidFill>
                  <a:latin typeface="Roboto Bold"/>
                  <a:ea typeface="Roboto Bold"/>
                  <a:cs typeface="Roboto Bold"/>
                  <a:sym typeface="Roboto Bold"/>
                </a:rPr>
                <a:t>Minority groups are 1.5 times more likely to face barriers to healthcare access. Nurses are instrumental in overcoming these challenges, ensuring all patients have access to the care they need.</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DAGYCO0OeiE</dc:identifier>
  <dcterms:modified xsi:type="dcterms:W3CDTF">2011-08-01T06:04:30Z</dcterms:modified>
  <cp:revision>1</cp:revision>
  <dc:title>NURSING FOR ALL </dc:title>
</cp:coreProperties>
</file>